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315" r:id="rId6"/>
    <p:sldId id="291" r:id="rId7"/>
    <p:sldId id="292" r:id="rId8"/>
    <p:sldId id="293" r:id="rId9"/>
    <p:sldId id="294" r:id="rId10"/>
    <p:sldId id="298" r:id="rId11"/>
    <p:sldId id="312" r:id="rId12"/>
    <p:sldId id="302" r:id="rId13"/>
    <p:sldId id="277" r:id="rId14"/>
    <p:sldId id="267" r:id="rId15"/>
    <p:sldId id="262" r:id="rId16"/>
    <p:sldId id="314" r:id="rId17"/>
    <p:sldId id="306" r:id="rId18"/>
    <p:sldId id="307" r:id="rId19"/>
    <p:sldId id="272" r:id="rId20"/>
    <p:sldId id="288" r:id="rId21"/>
    <p:sldId id="289" r:id="rId22"/>
    <p:sldId id="285" r:id="rId23"/>
    <p:sldId id="286" r:id="rId24"/>
    <p:sldId id="287" r:id="rId25"/>
    <p:sldId id="308" r:id="rId26"/>
    <p:sldId id="309" r:id="rId27"/>
    <p:sldId id="281" r:id="rId28"/>
  </p:sldIdLst>
  <p:sldSz cx="12192000" cy="6858000"/>
  <p:notesSz cx="6858000" cy="9144000"/>
  <p:embeddedFontLst>
    <p:embeddedFont>
      <p:font typeface="MiSans" panose="02010600030101010101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Cambria Math" panose="02040503050406030204" pitchFamily="18" charset="0"/>
      <p:regular r:id="rId32"/>
    </p:embeddedFont>
    <p:embeddedFont>
      <p:font typeface="DejaVu Math TeX Gyre" panose="02000503000000000000" pitchFamily="2" charset="0"/>
      <p:regular r:id="rId33"/>
    </p:embeddedFont>
    <p:embeddedFont>
      <p:font typeface="Noto Sans SC" panose="020B0200000000000000" pitchFamily="34" charset="-122"/>
      <p:regular r:id="rId34"/>
      <p:bold r:id="rId35"/>
    </p:embeddedFont>
    <p:embeddedFont>
      <p:font typeface="The Serif Hand Light" panose="03070302030502020204" pitchFamily="66" charset="0"/>
      <p:regular r:id="rId36"/>
    </p:embeddedFont>
    <p:embeddedFont>
      <p:font typeface="黑体" panose="02010609060101010101" pitchFamily="49" charset="-122"/>
      <p:regular r:id="rId37"/>
    </p:embeddedFont>
  </p:embeddedFontLst>
  <p:custDataLst>
    <p:tags r:id="rId3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785C"/>
    <a:srgbClr val="FFFFFF"/>
    <a:srgbClr val="FADDAF"/>
    <a:srgbClr val="D1937E"/>
    <a:srgbClr val="F3E8E4"/>
    <a:srgbClr val="ECDBD4"/>
    <a:srgbClr val="FAFAFA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/>
    <p:restoredTop sz="94660"/>
  </p:normalViewPr>
  <p:slideViewPr>
    <p:cSldViewPr snapToGrid="0" showGuides="1">
      <p:cViewPr varScale="1">
        <p:scale>
          <a:sx n="88" d="100"/>
          <a:sy n="88" d="100"/>
        </p:scale>
        <p:origin x="273" y="-126"/>
      </p:cViewPr>
      <p:guideLst>
        <p:guide orient="horz" pos="212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 descr="图标&#10;&#10;描述已自动生成"/>
          <p:cNvPicPr>
            <a:picLocks noChangeAspect="1"/>
          </p:cNvPicPr>
          <p:nvPr userDrawn="1"/>
        </p:nvPicPr>
        <p:blipFill>
          <a:blip r:embed="rId2"/>
          <a:srcRect l="16595" t="17487" r="23901" b="13103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 userDrawn="1"/>
        </p:nvSpPr>
        <p:spPr>
          <a:xfrm>
            <a:off x="10125075" y="725488"/>
            <a:ext cx="1174750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737992" y="5198887"/>
            <a:ext cx="1811824" cy="807408"/>
            <a:chOff x="18630392" y="-1134253"/>
            <a:chExt cx="15288504" cy="6813059"/>
          </a:xfrm>
          <a:solidFill>
            <a:schemeClr val="bg1">
              <a:alpha val="20000"/>
            </a:schemeClr>
          </a:solidFill>
        </p:grpSpPr>
        <p:sp>
          <p:nvSpPr>
            <p:cNvPr id="5" name="椭圆 4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117" name="矩形: 圆角 116"/>
          <p:cNvSpPr/>
          <p:nvPr userDrawn="1"/>
        </p:nvSpPr>
        <p:spPr>
          <a:xfrm rot="2359673" flipH="1">
            <a:off x="512763" y="2251075"/>
            <a:ext cx="44450" cy="24828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5E2C9"/>
              </a:gs>
              <a:gs pos="100000">
                <a:srgbClr val="D5E2C9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118" name="矩形: 圆角 117"/>
          <p:cNvSpPr/>
          <p:nvPr userDrawn="1"/>
        </p:nvSpPr>
        <p:spPr>
          <a:xfrm rot="2359673">
            <a:off x="11953875" y="277813"/>
            <a:ext cx="139700" cy="2198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34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 rot="5400000">
            <a:off x="45887" y="4430234"/>
            <a:ext cx="1811825" cy="807408"/>
            <a:chOff x="18630392" y="-1134253"/>
            <a:chExt cx="15288504" cy="6813059"/>
          </a:xfrm>
          <a:solidFill>
            <a:srgbClr val="FADDAF"/>
          </a:solidFill>
        </p:grpSpPr>
        <p:sp>
          <p:nvSpPr>
            <p:cNvPr id="120" name="椭圆 119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grpSp>
        <p:nvGrpSpPr>
          <p:cNvPr id="232" name="组合 231"/>
          <p:cNvGrpSpPr/>
          <p:nvPr userDrawn="1"/>
        </p:nvGrpSpPr>
        <p:grpSpPr>
          <a:xfrm rot="10800000">
            <a:off x="7814992" y="1103984"/>
            <a:ext cx="1176000" cy="524064"/>
            <a:chOff x="18630392" y="-1134253"/>
            <a:chExt cx="15288504" cy="6813059"/>
          </a:xfrm>
          <a:solidFill>
            <a:srgbClr val="D5E2C9"/>
          </a:solidFill>
        </p:grpSpPr>
        <p:sp>
          <p:nvSpPr>
            <p:cNvPr id="233" name="椭圆 232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6" name="椭圆 255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7" name="椭圆 256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8" name="椭圆 257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0" name="椭圆 259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4" name="椭圆 263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6" name="椭圆 265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7" name="椭圆 266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9" name="椭圆 268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0" name="椭圆 269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2" name="椭圆 271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3" name="椭圆 272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5" name="椭圆 274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6" name="椭圆 275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8" name="椭圆 277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9" name="椭圆 278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1" name="椭圆 280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2" name="椭圆 281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4" name="椭圆 283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5" name="椭圆 284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7" name="椭圆 286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8" name="椭圆 287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0" name="椭圆 289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1" name="椭圆 290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3" name="椭圆 292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4" name="椭圆 293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6" name="椭圆 295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7" name="椭圆 296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8" name="椭圆 297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9" name="椭圆 298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1" name="椭圆 300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2" name="椭圆 301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4" name="椭圆 303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6" name="椭圆 305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7" name="椭圆 306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8" name="椭圆 307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9" name="椭圆 308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1" name="椭圆 310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2" name="椭圆 311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3" name="椭圆 312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4" name="椭圆 313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6" name="椭圆 315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7" name="椭圆 316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9" name="椭圆 318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0" name="椭圆 319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1" name="椭圆 320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2" name="椭圆 321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4" name="椭圆 323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5" name="椭圆 324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7" name="椭圆 326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8" name="椭圆 327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9" name="椭圆 328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1" name="椭圆 330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2" name="椭圆 331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3" name="椭圆 332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4" name="椭圆 333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5" name="椭圆 334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6" name="椭圆 335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7" name="椭圆 336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8" name="椭圆 337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9" name="椭圆 338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0" name="椭圆 339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1" name="椭圆 340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2" name="椭圆 341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3" name="椭圆 342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345" name="椭圆 344"/>
          <p:cNvSpPr/>
          <p:nvPr userDrawn="1"/>
        </p:nvSpPr>
        <p:spPr>
          <a:xfrm>
            <a:off x="1512888" y="5978525"/>
            <a:ext cx="1174750" cy="1173163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6" name="椭圆 345"/>
          <p:cNvSpPr/>
          <p:nvPr userDrawn="1"/>
        </p:nvSpPr>
        <p:spPr>
          <a:xfrm>
            <a:off x="11144250" y="-79375"/>
            <a:ext cx="560388" cy="56197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7" name="椭圆 346"/>
          <p:cNvSpPr/>
          <p:nvPr userDrawn="1"/>
        </p:nvSpPr>
        <p:spPr>
          <a:xfrm>
            <a:off x="-442912" y="5438775"/>
            <a:ext cx="1173163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8" name="椭圆 347"/>
          <p:cNvSpPr/>
          <p:nvPr userDrawn="1"/>
        </p:nvSpPr>
        <p:spPr>
          <a:xfrm>
            <a:off x="9539288" y="6315075"/>
            <a:ext cx="911225" cy="91122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349" name="页脚占位符 3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350" name="灯片编号占位符 3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 descr="图标&#10;&#10;描述已自动生成"/>
          <p:cNvPicPr>
            <a:picLocks noChangeAspect="1"/>
          </p:cNvPicPr>
          <p:nvPr userDrawn="1"/>
        </p:nvPicPr>
        <p:blipFill>
          <a:blip r:embed="rId2"/>
          <a:srcRect l="16595" t="17487" r="23901" b="13103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 userDrawn="1"/>
        </p:nvSpPr>
        <p:spPr>
          <a:xfrm>
            <a:off x="10125075" y="725488"/>
            <a:ext cx="1174750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737992" y="5198887"/>
            <a:ext cx="1811824" cy="807408"/>
            <a:chOff x="18630392" y="-1134253"/>
            <a:chExt cx="15288504" cy="6813059"/>
          </a:xfrm>
          <a:solidFill>
            <a:schemeClr val="bg1">
              <a:alpha val="20000"/>
            </a:schemeClr>
          </a:solidFill>
        </p:grpSpPr>
        <p:sp>
          <p:nvSpPr>
            <p:cNvPr id="5" name="椭圆 4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117" name="矩形: 圆角 116"/>
          <p:cNvSpPr/>
          <p:nvPr userDrawn="1"/>
        </p:nvSpPr>
        <p:spPr>
          <a:xfrm rot="2359673" flipH="1">
            <a:off x="512763" y="2251075"/>
            <a:ext cx="44450" cy="24828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5E2C9"/>
              </a:gs>
              <a:gs pos="100000">
                <a:srgbClr val="D5E2C9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118" name="矩形: 圆角 117"/>
          <p:cNvSpPr/>
          <p:nvPr userDrawn="1"/>
        </p:nvSpPr>
        <p:spPr>
          <a:xfrm rot="2359673">
            <a:off x="11953875" y="277813"/>
            <a:ext cx="139700" cy="2198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34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 rot="5400000">
            <a:off x="45887" y="4430234"/>
            <a:ext cx="1811825" cy="807408"/>
            <a:chOff x="18630392" y="-1134253"/>
            <a:chExt cx="15288504" cy="6813059"/>
          </a:xfrm>
          <a:solidFill>
            <a:srgbClr val="FADDAF"/>
          </a:solidFill>
        </p:grpSpPr>
        <p:sp>
          <p:nvSpPr>
            <p:cNvPr id="120" name="椭圆 119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grpSp>
        <p:nvGrpSpPr>
          <p:cNvPr id="232" name="组合 231"/>
          <p:cNvGrpSpPr/>
          <p:nvPr userDrawn="1"/>
        </p:nvGrpSpPr>
        <p:grpSpPr>
          <a:xfrm rot="10800000">
            <a:off x="7814992" y="1103984"/>
            <a:ext cx="1176000" cy="524064"/>
            <a:chOff x="18630392" y="-1134253"/>
            <a:chExt cx="15288504" cy="6813059"/>
          </a:xfrm>
          <a:solidFill>
            <a:srgbClr val="D5E2C9"/>
          </a:solidFill>
        </p:grpSpPr>
        <p:sp>
          <p:nvSpPr>
            <p:cNvPr id="233" name="椭圆 232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6" name="椭圆 255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7" name="椭圆 256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8" name="椭圆 257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0" name="椭圆 259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4" name="椭圆 263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6" name="椭圆 265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7" name="椭圆 266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9" name="椭圆 268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0" name="椭圆 269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2" name="椭圆 271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3" name="椭圆 272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5" name="椭圆 274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6" name="椭圆 275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8" name="椭圆 277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9" name="椭圆 278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1" name="椭圆 280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2" name="椭圆 281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4" name="椭圆 283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5" name="椭圆 284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7" name="椭圆 286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8" name="椭圆 287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0" name="椭圆 289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1" name="椭圆 290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3" name="椭圆 292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4" name="椭圆 293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6" name="椭圆 295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7" name="椭圆 296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8" name="椭圆 297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9" name="椭圆 298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1" name="椭圆 300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2" name="椭圆 301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4" name="椭圆 303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6" name="椭圆 305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7" name="椭圆 306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8" name="椭圆 307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9" name="椭圆 308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1" name="椭圆 310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2" name="椭圆 311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3" name="椭圆 312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4" name="椭圆 313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6" name="椭圆 315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7" name="椭圆 316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9" name="椭圆 318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0" name="椭圆 319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1" name="椭圆 320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2" name="椭圆 321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4" name="椭圆 323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5" name="椭圆 324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7" name="椭圆 326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8" name="椭圆 327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9" name="椭圆 328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1" name="椭圆 330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2" name="椭圆 331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3" name="椭圆 332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4" name="椭圆 333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5" name="椭圆 334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6" name="椭圆 335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7" name="椭圆 336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8" name="椭圆 337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9" name="椭圆 338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0" name="椭圆 339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1" name="椭圆 340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2" name="椭圆 341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3" name="椭圆 342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345" name="椭圆 344"/>
          <p:cNvSpPr/>
          <p:nvPr userDrawn="1"/>
        </p:nvSpPr>
        <p:spPr>
          <a:xfrm>
            <a:off x="1512888" y="5978525"/>
            <a:ext cx="1174750" cy="1173163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6" name="椭圆 345"/>
          <p:cNvSpPr/>
          <p:nvPr userDrawn="1"/>
        </p:nvSpPr>
        <p:spPr>
          <a:xfrm>
            <a:off x="11144250" y="-79375"/>
            <a:ext cx="560388" cy="56197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7" name="椭圆 346"/>
          <p:cNvSpPr/>
          <p:nvPr userDrawn="1"/>
        </p:nvSpPr>
        <p:spPr>
          <a:xfrm>
            <a:off x="-442912" y="5438775"/>
            <a:ext cx="1173163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8" name="椭圆 347"/>
          <p:cNvSpPr/>
          <p:nvPr userDrawn="1"/>
        </p:nvSpPr>
        <p:spPr>
          <a:xfrm>
            <a:off x="9539288" y="6315075"/>
            <a:ext cx="911225" cy="91122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3085" name="组合 348"/>
          <p:cNvGrpSpPr/>
          <p:nvPr userDrawn="1"/>
        </p:nvGrpSpPr>
        <p:grpSpPr>
          <a:xfrm>
            <a:off x="436563" y="741363"/>
            <a:ext cx="11326812" cy="5267325"/>
            <a:chOff x="1004909" y="1799364"/>
            <a:chExt cx="10076430" cy="3034574"/>
          </a:xfrm>
        </p:grpSpPr>
        <p:pic>
          <p:nvPicPr>
            <p:cNvPr id="3086" name="图片 3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909" y="1799364"/>
              <a:ext cx="596838" cy="29736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1" name="矩形 350"/>
            <p:cNvSpPr/>
            <p:nvPr/>
          </p:nvSpPr>
          <p:spPr>
            <a:xfrm flipH="1">
              <a:off x="1448728" y="1860324"/>
              <a:ext cx="9188792" cy="29736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pic>
          <p:nvPicPr>
            <p:cNvPr id="3088" name="图片 3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84501" y="1799364"/>
              <a:ext cx="596838" cy="2973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349" name="页脚占位符 3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350" name="灯片编号占位符 3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图标&#10;&#10;描述已自动生成"/>
          <p:cNvPicPr>
            <a:picLocks noChangeAspect="1"/>
          </p:cNvPicPr>
          <p:nvPr userDrawn="1"/>
        </p:nvPicPr>
        <p:blipFill>
          <a:blip r:embed="rId2"/>
          <a:srcRect l="16595" t="17487" r="23901" b="13103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 userDrawn="1"/>
        </p:nvSpPr>
        <p:spPr>
          <a:xfrm>
            <a:off x="10125075" y="725488"/>
            <a:ext cx="1174750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737992" y="5198887"/>
            <a:ext cx="1811824" cy="807408"/>
            <a:chOff x="18630392" y="-1134253"/>
            <a:chExt cx="15288504" cy="6813059"/>
          </a:xfrm>
          <a:solidFill>
            <a:schemeClr val="bg1">
              <a:alpha val="20000"/>
            </a:schemeClr>
          </a:solidFill>
        </p:grpSpPr>
        <p:sp>
          <p:nvSpPr>
            <p:cNvPr id="5" name="椭圆 4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117" name="矩形: 圆角 116"/>
          <p:cNvSpPr/>
          <p:nvPr userDrawn="1"/>
        </p:nvSpPr>
        <p:spPr>
          <a:xfrm rot="2359673" flipH="1">
            <a:off x="512763" y="2251075"/>
            <a:ext cx="44450" cy="24828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5E2C9"/>
              </a:gs>
              <a:gs pos="100000">
                <a:srgbClr val="D5E2C9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118" name="矩形: 圆角 117"/>
          <p:cNvSpPr/>
          <p:nvPr userDrawn="1"/>
        </p:nvSpPr>
        <p:spPr>
          <a:xfrm rot="2359673">
            <a:off x="11953875" y="277813"/>
            <a:ext cx="139700" cy="2198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34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 rot="5400000">
            <a:off x="45887" y="4430234"/>
            <a:ext cx="1811825" cy="807408"/>
            <a:chOff x="18630392" y="-1134253"/>
            <a:chExt cx="15288504" cy="6813059"/>
          </a:xfrm>
          <a:solidFill>
            <a:srgbClr val="FADDAF"/>
          </a:solidFill>
        </p:grpSpPr>
        <p:sp>
          <p:nvSpPr>
            <p:cNvPr id="120" name="椭圆 119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grpSp>
        <p:nvGrpSpPr>
          <p:cNvPr id="232" name="组合 231"/>
          <p:cNvGrpSpPr/>
          <p:nvPr userDrawn="1"/>
        </p:nvGrpSpPr>
        <p:grpSpPr>
          <a:xfrm rot="10800000">
            <a:off x="7814992" y="1103984"/>
            <a:ext cx="1176000" cy="524064"/>
            <a:chOff x="18630392" y="-1134253"/>
            <a:chExt cx="15288504" cy="6813059"/>
          </a:xfrm>
          <a:solidFill>
            <a:srgbClr val="D5E2C9"/>
          </a:solidFill>
        </p:grpSpPr>
        <p:sp>
          <p:nvSpPr>
            <p:cNvPr id="233" name="椭圆 232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6" name="椭圆 255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7" name="椭圆 256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8" name="椭圆 257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0" name="椭圆 259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4" name="椭圆 263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6" name="椭圆 265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7" name="椭圆 266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9" name="椭圆 268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0" name="椭圆 269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2" name="椭圆 271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3" name="椭圆 272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5" name="椭圆 274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6" name="椭圆 275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8" name="椭圆 277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9" name="椭圆 278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1" name="椭圆 280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2" name="椭圆 281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4" name="椭圆 283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5" name="椭圆 284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7" name="椭圆 286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8" name="椭圆 287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0" name="椭圆 289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1" name="椭圆 290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3" name="椭圆 292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4" name="椭圆 293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6" name="椭圆 295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7" name="椭圆 296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8" name="椭圆 297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9" name="椭圆 298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1" name="椭圆 300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2" name="椭圆 301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4" name="椭圆 303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6" name="椭圆 305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7" name="椭圆 306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8" name="椭圆 307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9" name="椭圆 308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1" name="椭圆 310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2" name="椭圆 311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3" name="椭圆 312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4" name="椭圆 313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6" name="椭圆 315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7" name="椭圆 316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9" name="椭圆 318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0" name="椭圆 319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1" name="椭圆 320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2" name="椭圆 321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4" name="椭圆 323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5" name="椭圆 324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7" name="椭圆 326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8" name="椭圆 327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9" name="椭圆 328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1" name="椭圆 330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2" name="椭圆 331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3" name="椭圆 332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4" name="椭圆 333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5" name="椭圆 334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6" name="椭圆 335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7" name="椭圆 336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8" name="椭圆 337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9" name="椭圆 338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0" name="椭圆 339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1" name="椭圆 340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2" name="椭圆 341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3" name="椭圆 342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345" name="椭圆 344"/>
          <p:cNvSpPr/>
          <p:nvPr userDrawn="1"/>
        </p:nvSpPr>
        <p:spPr>
          <a:xfrm>
            <a:off x="1512888" y="5978525"/>
            <a:ext cx="1174750" cy="1173163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6" name="椭圆 345"/>
          <p:cNvSpPr/>
          <p:nvPr userDrawn="1"/>
        </p:nvSpPr>
        <p:spPr>
          <a:xfrm>
            <a:off x="11144250" y="-79375"/>
            <a:ext cx="560388" cy="56197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7" name="椭圆 346"/>
          <p:cNvSpPr/>
          <p:nvPr userDrawn="1"/>
        </p:nvSpPr>
        <p:spPr>
          <a:xfrm>
            <a:off x="-442912" y="5438775"/>
            <a:ext cx="1173163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8" name="椭圆 347"/>
          <p:cNvSpPr/>
          <p:nvPr userDrawn="1"/>
        </p:nvSpPr>
        <p:spPr>
          <a:xfrm>
            <a:off x="9539288" y="6315075"/>
            <a:ext cx="911225" cy="91122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4109" name="组合 348"/>
          <p:cNvGrpSpPr/>
          <p:nvPr userDrawn="1"/>
        </p:nvGrpSpPr>
        <p:grpSpPr>
          <a:xfrm>
            <a:off x="1073150" y="1098550"/>
            <a:ext cx="10067925" cy="4602163"/>
            <a:chOff x="1004909" y="1799364"/>
            <a:chExt cx="10076430" cy="3034574"/>
          </a:xfrm>
        </p:grpSpPr>
        <p:pic>
          <p:nvPicPr>
            <p:cNvPr id="4110" name="图片 3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909" y="1799364"/>
              <a:ext cx="596838" cy="29736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1" name="矩形 350"/>
            <p:cNvSpPr/>
            <p:nvPr/>
          </p:nvSpPr>
          <p:spPr>
            <a:xfrm flipH="1">
              <a:off x="1448728" y="1860324"/>
              <a:ext cx="9188792" cy="29736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pic>
          <p:nvPicPr>
            <p:cNvPr id="4112" name="图片 3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84501" y="1799364"/>
              <a:ext cx="596838" cy="2973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349" name="页脚占位符 3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350" name="灯片编号占位符 3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 descr="图标&#10;&#10;描述已自动生成"/>
          <p:cNvPicPr>
            <a:picLocks noChangeAspect="1"/>
          </p:cNvPicPr>
          <p:nvPr userDrawn="1"/>
        </p:nvPicPr>
        <p:blipFill>
          <a:blip r:embed="rId2"/>
          <a:srcRect l="16595" t="17487" r="23901" b="13103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 userDrawn="1"/>
        </p:nvSpPr>
        <p:spPr>
          <a:xfrm>
            <a:off x="10125075" y="725488"/>
            <a:ext cx="1174750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737992" y="5198887"/>
            <a:ext cx="1811824" cy="807408"/>
            <a:chOff x="18630392" y="-1134253"/>
            <a:chExt cx="15288504" cy="6813059"/>
          </a:xfrm>
          <a:solidFill>
            <a:schemeClr val="bg1">
              <a:alpha val="20000"/>
            </a:schemeClr>
          </a:solidFill>
        </p:grpSpPr>
        <p:sp>
          <p:nvSpPr>
            <p:cNvPr id="5" name="椭圆 4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117" name="矩形: 圆角 116"/>
          <p:cNvSpPr/>
          <p:nvPr userDrawn="1"/>
        </p:nvSpPr>
        <p:spPr>
          <a:xfrm rot="2359673" flipH="1">
            <a:off x="512763" y="2251075"/>
            <a:ext cx="44450" cy="24828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5E2C9"/>
              </a:gs>
              <a:gs pos="100000">
                <a:srgbClr val="D5E2C9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118" name="矩形: 圆角 117"/>
          <p:cNvSpPr/>
          <p:nvPr userDrawn="1"/>
        </p:nvSpPr>
        <p:spPr>
          <a:xfrm rot="2359673">
            <a:off x="11953875" y="277813"/>
            <a:ext cx="139700" cy="21986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alpha val="34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 rot="5400000">
            <a:off x="45887" y="4430234"/>
            <a:ext cx="1811825" cy="807408"/>
            <a:chOff x="18630392" y="-1134253"/>
            <a:chExt cx="15288504" cy="6813059"/>
          </a:xfrm>
          <a:solidFill>
            <a:srgbClr val="FADDAF"/>
          </a:solidFill>
        </p:grpSpPr>
        <p:sp>
          <p:nvSpPr>
            <p:cNvPr id="120" name="椭圆 119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2" name="椭圆 161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5" name="椭圆 164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4" name="椭圆 193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5" name="椭圆 194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7" name="椭圆 196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8" name="椭圆 197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grpSp>
        <p:nvGrpSpPr>
          <p:cNvPr id="232" name="组合 231"/>
          <p:cNvGrpSpPr/>
          <p:nvPr userDrawn="1"/>
        </p:nvGrpSpPr>
        <p:grpSpPr>
          <a:xfrm rot="10800000">
            <a:off x="7814992" y="1103984"/>
            <a:ext cx="1176000" cy="524064"/>
            <a:chOff x="18630392" y="-1134253"/>
            <a:chExt cx="15288504" cy="6813059"/>
          </a:xfrm>
          <a:solidFill>
            <a:srgbClr val="D5E2C9"/>
          </a:solidFill>
        </p:grpSpPr>
        <p:sp>
          <p:nvSpPr>
            <p:cNvPr id="233" name="椭圆 232"/>
            <p:cNvSpPr/>
            <p:nvPr/>
          </p:nvSpPr>
          <p:spPr>
            <a:xfrm>
              <a:off x="186303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197886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209468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2210505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232632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2442149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2557971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2673793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278961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2905437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0212593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31370811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3252903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33687252" y="-11342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186303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197886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209468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2210505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232632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2442149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2557971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2673793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278961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6" name="椭圆 255"/>
            <p:cNvSpPr/>
            <p:nvPr/>
          </p:nvSpPr>
          <p:spPr>
            <a:xfrm>
              <a:off x="2905437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7" name="椭圆 256"/>
            <p:cNvSpPr/>
            <p:nvPr/>
          </p:nvSpPr>
          <p:spPr>
            <a:xfrm>
              <a:off x="30212593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8" name="椭圆 257"/>
            <p:cNvSpPr/>
            <p:nvPr/>
          </p:nvSpPr>
          <p:spPr>
            <a:xfrm>
              <a:off x="31370811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3252903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0" name="椭圆 259"/>
            <p:cNvSpPr/>
            <p:nvPr/>
          </p:nvSpPr>
          <p:spPr>
            <a:xfrm>
              <a:off x="33687252" y="-1940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6303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197886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209468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4" name="椭圆 263"/>
            <p:cNvSpPr/>
            <p:nvPr/>
          </p:nvSpPr>
          <p:spPr>
            <a:xfrm>
              <a:off x="2210505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232632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6" name="椭圆 265"/>
            <p:cNvSpPr/>
            <p:nvPr/>
          </p:nvSpPr>
          <p:spPr>
            <a:xfrm>
              <a:off x="2442149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7" name="椭圆 266"/>
            <p:cNvSpPr/>
            <p:nvPr/>
          </p:nvSpPr>
          <p:spPr>
            <a:xfrm>
              <a:off x="2557971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2673793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69" name="椭圆 268"/>
            <p:cNvSpPr/>
            <p:nvPr/>
          </p:nvSpPr>
          <p:spPr>
            <a:xfrm>
              <a:off x="278961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0" name="椭圆 269"/>
            <p:cNvSpPr/>
            <p:nvPr/>
          </p:nvSpPr>
          <p:spPr>
            <a:xfrm>
              <a:off x="2905437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0212593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2" name="椭圆 271"/>
            <p:cNvSpPr/>
            <p:nvPr/>
          </p:nvSpPr>
          <p:spPr>
            <a:xfrm>
              <a:off x="31370811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3" name="椭圆 272"/>
            <p:cNvSpPr/>
            <p:nvPr/>
          </p:nvSpPr>
          <p:spPr>
            <a:xfrm>
              <a:off x="3252903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33687252" y="746151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5" name="椭圆 274"/>
            <p:cNvSpPr/>
            <p:nvPr/>
          </p:nvSpPr>
          <p:spPr>
            <a:xfrm>
              <a:off x="186303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6" name="椭圆 275"/>
            <p:cNvSpPr/>
            <p:nvPr/>
          </p:nvSpPr>
          <p:spPr>
            <a:xfrm>
              <a:off x="197886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209468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8" name="椭圆 277"/>
            <p:cNvSpPr/>
            <p:nvPr/>
          </p:nvSpPr>
          <p:spPr>
            <a:xfrm>
              <a:off x="2210505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79" name="椭圆 278"/>
            <p:cNvSpPr/>
            <p:nvPr/>
          </p:nvSpPr>
          <p:spPr>
            <a:xfrm>
              <a:off x="232632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2442149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1" name="椭圆 280"/>
            <p:cNvSpPr/>
            <p:nvPr/>
          </p:nvSpPr>
          <p:spPr>
            <a:xfrm>
              <a:off x="2557971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2" name="椭圆 281"/>
            <p:cNvSpPr/>
            <p:nvPr/>
          </p:nvSpPr>
          <p:spPr>
            <a:xfrm>
              <a:off x="2673793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278961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4" name="椭圆 283"/>
            <p:cNvSpPr/>
            <p:nvPr/>
          </p:nvSpPr>
          <p:spPr>
            <a:xfrm>
              <a:off x="2905437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5" name="椭圆 284"/>
            <p:cNvSpPr/>
            <p:nvPr/>
          </p:nvSpPr>
          <p:spPr>
            <a:xfrm>
              <a:off x="30212593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1370811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7" name="椭圆 286"/>
            <p:cNvSpPr/>
            <p:nvPr/>
          </p:nvSpPr>
          <p:spPr>
            <a:xfrm>
              <a:off x="3252903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8" name="椭圆 287"/>
            <p:cNvSpPr/>
            <p:nvPr/>
          </p:nvSpPr>
          <p:spPr>
            <a:xfrm>
              <a:off x="33687252" y="1686353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186303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0" name="椭圆 289"/>
            <p:cNvSpPr/>
            <p:nvPr/>
          </p:nvSpPr>
          <p:spPr>
            <a:xfrm>
              <a:off x="197886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1" name="椭圆 290"/>
            <p:cNvSpPr/>
            <p:nvPr/>
          </p:nvSpPr>
          <p:spPr>
            <a:xfrm>
              <a:off x="209468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2210505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3" name="椭圆 292"/>
            <p:cNvSpPr/>
            <p:nvPr/>
          </p:nvSpPr>
          <p:spPr>
            <a:xfrm>
              <a:off x="232632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4" name="椭圆 293"/>
            <p:cNvSpPr/>
            <p:nvPr/>
          </p:nvSpPr>
          <p:spPr>
            <a:xfrm>
              <a:off x="2442149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2557971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6" name="椭圆 295"/>
            <p:cNvSpPr/>
            <p:nvPr/>
          </p:nvSpPr>
          <p:spPr>
            <a:xfrm>
              <a:off x="2673793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7" name="椭圆 296"/>
            <p:cNvSpPr/>
            <p:nvPr/>
          </p:nvSpPr>
          <p:spPr>
            <a:xfrm>
              <a:off x="278961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8" name="椭圆 297"/>
            <p:cNvSpPr/>
            <p:nvPr/>
          </p:nvSpPr>
          <p:spPr>
            <a:xfrm>
              <a:off x="2905437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299" name="椭圆 298"/>
            <p:cNvSpPr/>
            <p:nvPr/>
          </p:nvSpPr>
          <p:spPr>
            <a:xfrm>
              <a:off x="30212593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31370811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1" name="椭圆 300"/>
            <p:cNvSpPr/>
            <p:nvPr/>
          </p:nvSpPr>
          <p:spPr>
            <a:xfrm>
              <a:off x="3252903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2" name="椭圆 301"/>
            <p:cNvSpPr/>
            <p:nvPr/>
          </p:nvSpPr>
          <p:spPr>
            <a:xfrm>
              <a:off x="33687252" y="2626556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186303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4" name="椭圆 303"/>
            <p:cNvSpPr/>
            <p:nvPr/>
          </p:nvSpPr>
          <p:spPr>
            <a:xfrm>
              <a:off x="197886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209468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6" name="椭圆 305"/>
            <p:cNvSpPr/>
            <p:nvPr/>
          </p:nvSpPr>
          <p:spPr>
            <a:xfrm>
              <a:off x="2210505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7" name="椭圆 306"/>
            <p:cNvSpPr/>
            <p:nvPr/>
          </p:nvSpPr>
          <p:spPr>
            <a:xfrm>
              <a:off x="232632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8" name="椭圆 307"/>
            <p:cNvSpPr/>
            <p:nvPr/>
          </p:nvSpPr>
          <p:spPr>
            <a:xfrm>
              <a:off x="2442149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09" name="椭圆 308"/>
            <p:cNvSpPr/>
            <p:nvPr/>
          </p:nvSpPr>
          <p:spPr>
            <a:xfrm>
              <a:off x="2557971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2673793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1" name="椭圆 310"/>
            <p:cNvSpPr/>
            <p:nvPr/>
          </p:nvSpPr>
          <p:spPr>
            <a:xfrm>
              <a:off x="278961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2" name="椭圆 311"/>
            <p:cNvSpPr/>
            <p:nvPr/>
          </p:nvSpPr>
          <p:spPr>
            <a:xfrm>
              <a:off x="2905437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3" name="椭圆 312"/>
            <p:cNvSpPr/>
            <p:nvPr/>
          </p:nvSpPr>
          <p:spPr>
            <a:xfrm>
              <a:off x="30212593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4" name="椭圆 313"/>
            <p:cNvSpPr/>
            <p:nvPr/>
          </p:nvSpPr>
          <p:spPr>
            <a:xfrm>
              <a:off x="31370811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252903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6" name="椭圆 315"/>
            <p:cNvSpPr/>
            <p:nvPr/>
          </p:nvSpPr>
          <p:spPr>
            <a:xfrm>
              <a:off x="33687252" y="3566757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7" name="椭圆 316"/>
            <p:cNvSpPr/>
            <p:nvPr/>
          </p:nvSpPr>
          <p:spPr>
            <a:xfrm>
              <a:off x="186303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197886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19" name="椭圆 318"/>
            <p:cNvSpPr/>
            <p:nvPr/>
          </p:nvSpPr>
          <p:spPr>
            <a:xfrm>
              <a:off x="209468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0" name="椭圆 319"/>
            <p:cNvSpPr/>
            <p:nvPr/>
          </p:nvSpPr>
          <p:spPr>
            <a:xfrm>
              <a:off x="2210505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1" name="椭圆 320"/>
            <p:cNvSpPr/>
            <p:nvPr/>
          </p:nvSpPr>
          <p:spPr>
            <a:xfrm>
              <a:off x="232632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2" name="椭圆 321"/>
            <p:cNvSpPr/>
            <p:nvPr/>
          </p:nvSpPr>
          <p:spPr>
            <a:xfrm>
              <a:off x="2442149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2557971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4" name="椭圆 323"/>
            <p:cNvSpPr/>
            <p:nvPr/>
          </p:nvSpPr>
          <p:spPr>
            <a:xfrm>
              <a:off x="2673793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5" name="椭圆 324"/>
            <p:cNvSpPr/>
            <p:nvPr/>
          </p:nvSpPr>
          <p:spPr>
            <a:xfrm>
              <a:off x="278961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2905437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7" name="椭圆 326"/>
            <p:cNvSpPr/>
            <p:nvPr/>
          </p:nvSpPr>
          <p:spPr>
            <a:xfrm>
              <a:off x="30212593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8" name="椭圆 327"/>
            <p:cNvSpPr/>
            <p:nvPr/>
          </p:nvSpPr>
          <p:spPr>
            <a:xfrm>
              <a:off x="31370811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29" name="椭圆 328"/>
            <p:cNvSpPr/>
            <p:nvPr/>
          </p:nvSpPr>
          <p:spPr>
            <a:xfrm>
              <a:off x="3252903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33687252" y="4506960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1" name="椭圆 330"/>
            <p:cNvSpPr/>
            <p:nvPr/>
          </p:nvSpPr>
          <p:spPr>
            <a:xfrm>
              <a:off x="186303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2" name="椭圆 331"/>
            <p:cNvSpPr/>
            <p:nvPr/>
          </p:nvSpPr>
          <p:spPr>
            <a:xfrm>
              <a:off x="197886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3" name="椭圆 332"/>
            <p:cNvSpPr/>
            <p:nvPr/>
          </p:nvSpPr>
          <p:spPr>
            <a:xfrm>
              <a:off x="209468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4" name="椭圆 333"/>
            <p:cNvSpPr/>
            <p:nvPr/>
          </p:nvSpPr>
          <p:spPr>
            <a:xfrm>
              <a:off x="2210505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5" name="椭圆 334"/>
            <p:cNvSpPr/>
            <p:nvPr/>
          </p:nvSpPr>
          <p:spPr>
            <a:xfrm>
              <a:off x="232632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6" name="椭圆 335"/>
            <p:cNvSpPr/>
            <p:nvPr/>
          </p:nvSpPr>
          <p:spPr>
            <a:xfrm>
              <a:off x="2442149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7" name="椭圆 336"/>
            <p:cNvSpPr/>
            <p:nvPr/>
          </p:nvSpPr>
          <p:spPr>
            <a:xfrm>
              <a:off x="2557971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8" name="椭圆 337"/>
            <p:cNvSpPr/>
            <p:nvPr/>
          </p:nvSpPr>
          <p:spPr>
            <a:xfrm>
              <a:off x="2673793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39" name="椭圆 338"/>
            <p:cNvSpPr/>
            <p:nvPr/>
          </p:nvSpPr>
          <p:spPr>
            <a:xfrm>
              <a:off x="278961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0" name="椭圆 339"/>
            <p:cNvSpPr/>
            <p:nvPr/>
          </p:nvSpPr>
          <p:spPr>
            <a:xfrm>
              <a:off x="2905437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1" name="椭圆 340"/>
            <p:cNvSpPr/>
            <p:nvPr/>
          </p:nvSpPr>
          <p:spPr>
            <a:xfrm>
              <a:off x="30212593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2" name="椭圆 341"/>
            <p:cNvSpPr/>
            <p:nvPr/>
          </p:nvSpPr>
          <p:spPr>
            <a:xfrm>
              <a:off x="31370811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3" name="椭圆 342"/>
            <p:cNvSpPr/>
            <p:nvPr/>
          </p:nvSpPr>
          <p:spPr>
            <a:xfrm>
              <a:off x="3252903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33687252" y="5447162"/>
              <a:ext cx="231644" cy="231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</p:grpSp>
      <p:sp>
        <p:nvSpPr>
          <p:cNvPr id="345" name="椭圆 344"/>
          <p:cNvSpPr/>
          <p:nvPr userDrawn="1"/>
        </p:nvSpPr>
        <p:spPr>
          <a:xfrm>
            <a:off x="1512888" y="5978525"/>
            <a:ext cx="1174750" cy="1173163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6" name="椭圆 345"/>
          <p:cNvSpPr/>
          <p:nvPr userDrawn="1"/>
        </p:nvSpPr>
        <p:spPr>
          <a:xfrm>
            <a:off x="11144250" y="-79375"/>
            <a:ext cx="560388" cy="56197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7" name="椭圆 346"/>
          <p:cNvSpPr/>
          <p:nvPr userDrawn="1"/>
        </p:nvSpPr>
        <p:spPr>
          <a:xfrm>
            <a:off x="-442912" y="5438775"/>
            <a:ext cx="1173163" cy="1173163"/>
          </a:xfrm>
          <a:prstGeom prst="ellipse">
            <a:avLst/>
          </a:prstGeom>
          <a:gradFill>
            <a:gsLst>
              <a:gs pos="0">
                <a:srgbClr val="D5E2C9">
                  <a:alpha val="25000"/>
                </a:srgbClr>
              </a:gs>
              <a:gs pos="100000">
                <a:srgbClr val="D5E2C9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sp>
        <p:nvSpPr>
          <p:cNvPr id="348" name="椭圆 347"/>
          <p:cNvSpPr/>
          <p:nvPr userDrawn="1"/>
        </p:nvSpPr>
        <p:spPr>
          <a:xfrm>
            <a:off x="9539288" y="6315075"/>
            <a:ext cx="911225" cy="911225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楷体" panose="02010609060101010101" pitchFamily="49" charset="-122"/>
            </a:endParaRPr>
          </a:p>
        </p:txBody>
      </p:sp>
      <p:grpSp>
        <p:nvGrpSpPr>
          <p:cNvPr id="5133" name="组合 348"/>
          <p:cNvGrpSpPr/>
          <p:nvPr userDrawn="1"/>
        </p:nvGrpSpPr>
        <p:grpSpPr>
          <a:xfrm>
            <a:off x="-258762" y="307975"/>
            <a:ext cx="12722225" cy="6261100"/>
            <a:chOff x="1004909" y="1860324"/>
            <a:chExt cx="10076430" cy="2973614"/>
          </a:xfrm>
        </p:grpSpPr>
        <p:pic>
          <p:nvPicPr>
            <p:cNvPr id="5134" name="图片 3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909" y="1860324"/>
              <a:ext cx="596838" cy="29126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1" name="矩形 350"/>
            <p:cNvSpPr/>
            <p:nvPr/>
          </p:nvSpPr>
          <p:spPr>
            <a:xfrm flipH="1">
              <a:off x="1448728" y="1860324"/>
              <a:ext cx="9188792" cy="29736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楷体" panose="02010609060101010101" pitchFamily="49" charset="-122"/>
              </a:endParaRPr>
            </a:p>
          </p:txBody>
        </p:sp>
        <p:pic>
          <p:nvPicPr>
            <p:cNvPr id="5136" name="图片 3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84501" y="1860324"/>
              <a:ext cx="596838" cy="291265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349" name="页脚占位符 3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350" name="灯片编号占位符 3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lIns="90170" tIns="46990" rIns="90170" bIns="46990"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8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 anchorCtr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2026/4/9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image" Target="../media/image8.jpe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tags" Target="../tags/tag102.xml"/><Relationship Id="rId18" Type="http://schemas.openxmlformats.org/officeDocument/2006/relationships/slideLayout" Target="../slideLayouts/slideLayout15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17" Type="http://schemas.openxmlformats.org/officeDocument/2006/relationships/tags" Target="../tags/tag106.xml"/><Relationship Id="rId2" Type="http://schemas.openxmlformats.org/officeDocument/2006/relationships/tags" Target="../tags/tag91.xml"/><Relationship Id="rId16" Type="http://schemas.openxmlformats.org/officeDocument/2006/relationships/tags" Target="../tags/tag105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5" Type="http://schemas.openxmlformats.org/officeDocument/2006/relationships/tags" Target="../tags/tag10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tags" Target="../tags/tag10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3" Type="http://schemas.openxmlformats.org/officeDocument/2006/relationships/tags" Target="../tags/tag9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Layout" Target="../slideLayouts/slideLayout15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tags" Target="../tags/tag52.xml"/><Relationship Id="rId39" Type="http://schemas.openxmlformats.org/officeDocument/2006/relationships/tags" Target="../tags/tag65.xml"/><Relationship Id="rId21" Type="http://schemas.openxmlformats.org/officeDocument/2006/relationships/tags" Target="../tags/tag47.xml"/><Relationship Id="rId34" Type="http://schemas.openxmlformats.org/officeDocument/2006/relationships/tags" Target="../tags/tag60.xml"/><Relationship Id="rId42" Type="http://schemas.openxmlformats.org/officeDocument/2006/relationships/tags" Target="../tags/tag68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9" Type="http://schemas.openxmlformats.org/officeDocument/2006/relationships/tags" Target="../tags/tag55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tags" Target="../tags/tag58.xml"/><Relationship Id="rId37" Type="http://schemas.openxmlformats.org/officeDocument/2006/relationships/tags" Target="../tags/tag63.xml"/><Relationship Id="rId40" Type="http://schemas.openxmlformats.org/officeDocument/2006/relationships/tags" Target="../tags/tag66.xml"/><Relationship Id="rId45" Type="http://schemas.openxmlformats.org/officeDocument/2006/relationships/tags" Target="../tags/tag71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tags" Target="../tags/tag54.xml"/><Relationship Id="rId36" Type="http://schemas.openxmlformats.org/officeDocument/2006/relationships/tags" Target="../tags/tag62.xml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31" Type="http://schemas.openxmlformats.org/officeDocument/2006/relationships/tags" Target="../tags/tag57.xml"/><Relationship Id="rId44" Type="http://schemas.openxmlformats.org/officeDocument/2006/relationships/tags" Target="../tags/tag70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tags" Target="../tags/tag53.xml"/><Relationship Id="rId30" Type="http://schemas.openxmlformats.org/officeDocument/2006/relationships/tags" Target="../tags/tag56.xml"/><Relationship Id="rId35" Type="http://schemas.openxmlformats.org/officeDocument/2006/relationships/tags" Target="../tags/tag61.xml"/><Relationship Id="rId43" Type="http://schemas.openxmlformats.org/officeDocument/2006/relationships/tags" Target="../tags/tag69.xml"/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tags" Target="../tags/tag51.xml"/><Relationship Id="rId33" Type="http://schemas.openxmlformats.org/officeDocument/2006/relationships/tags" Target="../tags/tag59.xml"/><Relationship Id="rId38" Type="http://schemas.openxmlformats.org/officeDocument/2006/relationships/tags" Target="../tags/tag64.xml"/><Relationship Id="rId46" Type="http://schemas.openxmlformats.org/officeDocument/2006/relationships/slideLayout" Target="../slideLayouts/slideLayout15.xml"/><Relationship Id="rId20" Type="http://schemas.openxmlformats.org/officeDocument/2006/relationships/tags" Target="../tags/tag46.xml"/><Relationship Id="rId41" Type="http://schemas.openxmlformats.org/officeDocument/2006/relationships/tags" Target="../tags/tag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829175" y="4986338"/>
            <a:ext cx="2533650" cy="48101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170" name="文本框 237"/>
          <p:cNvSpPr txBox="1"/>
          <p:nvPr/>
        </p:nvSpPr>
        <p:spPr>
          <a:xfrm>
            <a:off x="1339850" y="2578100"/>
            <a:ext cx="95123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5785C"/>
                </a:solidFill>
                <a:latin typeface="Times New Roman" panose="02020603050405020304" pitchFamily="18" charset="0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Time Value of Money</a:t>
            </a:r>
          </a:p>
          <a:p>
            <a:pPr algn="ctr"/>
            <a:r>
              <a:rPr lang="en-US" altLang="zh-CN" sz="5400" b="1" dirty="0">
                <a:solidFill>
                  <a:srgbClr val="C5785C"/>
                </a:solidFill>
                <a:latin typeface="Times New Roman" panose="02020603050405020304" pitchFamily="18" charset="0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&amp; Simple Interest</a:t>
            </a:r>
          </a:p>
        </p:txBody>
      </p:sp>
      <p:sp>
        <p:nvSpPr>
          <p:cNvPr id="241" name="文本框 240"/>
          <p:cNvSpPr txBox="1"/>
          <p:nvPr/>
        </p:nvSpPr>
        <p:spPr>
          <a:xfrm>
            <a:off x="2906713" y="2039938"/>
            <a:ext cx="6378575" cy="30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200" b="1" kern="0" spc="56" dirty="0">
                <a:solidFill>
                  <a:srgbClr val="FFC000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ENGINEERING ECONOMIC ANALYSIS</a:t>
            </a:r>
            <a:endParaRPr lang="en-US" altLang="zh-CN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2" name="组合 1"/>
          <p:cNvGrpSpPr/>
          <p:nvPr/>
        </p:nvGrpSpPr>
        <p:grpSpPr>
          <a:xfrm>
            <a:off x="5032375" y="5099050"/>
            <a:ext cx="2376488" cy="255588"/>
            <a:chOff x="3016216" y="4754476"/>
            <a:chExt cx="2374938" cy="256537"/>
          </a:xfrm>
        </p:grpSpPr>
        <p:sp>
          <p:nvSpPr>
            <p:cNvPr id="7173" name="文本框 469"/>
            <p:cNvSpPr txBox="1"/>
            <p:nvPr/>
          </p:nvSpPr>
          <p:spPr>
            <a:xfrm>
              <a:off x="3479367" y="4754490"/>
              <a:ext cx="1911787" cy="2457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zh-CN" altLang="en-US" sz="1600" dirty="0">
                  <a:solidFill>
                    <a:srgbClr val="FAFAFA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主讲人：</a:t>
              </a:r>
              <a:r>
                <a:rPr lang="en-US" altLang="zh-CN" sz="1600" dirty="0">
                  <a:solidFill>
                    <a:srgbClr val="FAFAFA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Team 11</a:t>
              </a:r>
              <a:endParaRPr lang="zh-CN" altLang="en-US" sz="1600" dirty="0">
                <a:solidFill>
                  <a:srgbClr val="FAFAFA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73" name="Shape 1875"/>
            <p:cNvSpPr/>
            <p:nvPr/>
          </p:nvSpPr>
          <p:spPr>
            <a:xfrm>
              <a:off x="3016216" y="4754476"/>
              <a:ext cx="333645" cy="25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62" y="11880"/>
                  </a:moveTo>
                  <a:cubicBezTo>
                    <a:pt x="2700" y="19710"/>
                    <a:pt x="2700" y="19710"/>
                    <a:pt x="2700" y="19710"/>
                  </a:cubicBezTo>
                  <a:cubicBezTo>
                    <a:pt x="6854" y="19710"/>
                    <a:pt x="6854" y="19710"/>
                    <a:pt x="6854" y="19710"/>
                  </a:cubicBezTo>
                  <a:cubicBezTo>
                    <a:pt x="7892" y="21060"/>
                    <a:pt x="9138" y="21600"/>
                    <a:pt x="10592" y="21600"/>
                  </a:cubicBezTo>
                  <a:cubicBezTo>
                    <a:pt x="12046" y="21600"/>
                    <a:pt x="13292" y="21060"/>
                    <a:pt x="14331" y="19710"/>
                  </a:cubicBezTo>
                  <a:cubicBezTo>
                    <a:pt x="18069" y="19710"/>
                    <a:pt x="18069" y="19710"/>
                    <a:pt x="18069" y="19710"/>
                  </a:cubicBezTo>
                  <a:cubicBezTo>
                    <a:pt x="16823" y="11880"/>
                    <a:pt x="16823" y="11880"/>
                    <a:pt x="16823" y="11880"/>
                  </a:cubicBezTo>
                  <a:cubicBezTo>
                    <a:pt x="17862" y="11880"/>
                    <a:pt x="17862" y="11880"/>
                    <a:pt x="17862" y="11880"/>
                  </a:cubicBezTo>
                  <a:cubicBezTo>
                    <a:pt x="17862" y="7560"/>
                    <a:pt x="17862" y="7560"/>
                    <a:pt x="17862" y="7560"/>
                  </a:cubicBezTo>
                  <a:cubicBezTo>
                    <a:pt x="20146" y="6750"/>
                    <a:pt x="20146" y="6750"/>
                    <a:pt x="20146" y="6750"/>
                  </a:cubicBezTo>
                  <a:cubicBezTo>
                    <a:pt x="20146" y="9180"/>
                    <a:pt x="20146" y="9180"/>
                    <a:pt x="20146" y="9180"/>
                  </a:cubicBezTo>
                  <a:cubicBezTo>
                    <a:pt x="19731" y="13770"/>
                    <a:pt x="19731" y="13770"/>
                    <a:pt x="19731" y="13770"/>
                  </a:cubicBezTo>
                  <a:cubicBezTo>
                    <a:pt x="21392" y="13770"/>
                    <a:pt x="21392" y="13770"/>
                    <a:pt x="21392" y="13770"/>
                  </a:cubicBezTo>
                  <a:cubicBezTo>
                    <a:pt x="20977" y="9180"/>
                    <a:pt x="20977" y="9180"/>
                    <a:pt x="20977" y="9180"/>
                  </a:cubicBezTo>
                  <a:cubicBezTo>
                    <a:pt x="20977" y="6210"/>
                    <a:pt x="20977" y="6210"/>
                    <a:pt x="20977" y="6210"/>
                  </a:cubicBezTo>
                  <a:cubicBezTo>
                    <a:pt x="21600" y="5940"/>
                    <a:pt x="21600" y="5940"/>
                    <a:pt x="21600" y="5940"/>
                  </a:cubicBezTo>
                  <a:cubicBezTo>
                    <a:pt x="21600" y="4050"/>
                    <a:pt x="21600" y="4050"/>
                    <a:pt x="21600" y="405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0" y="4050"/>
                    <a:pt x="0" y="4050"/>
                    <a:pt x="0" y="4050"/>
                  </a:cubicBezTo>
                  <a:cubicBezTo>
                    <a:pt x="0" y="5940"/>
                    <a:pt x="0" y="5940"/>
                    <a:pt x="0" y="5940"/>
                  </a:cubicBezTo>
                  <a:cubicBezTo>
                    <a:pt x="3946" y="7560"/>
                    <a:pt x="3946" y="7560"/>
                    <a:pt x="3946" y="7560"/>
                  </a:cubicBezTo>
                  <a:cubicBezTo>
                    <a:pt x="3946" y="11880"/>
                    <a:pt x="3946" y="11880"/>
                    <a:pt x="3946" y="11880"/>
                  </a:cubicBezTo>
                  <a:cubicBezTo>
                    <a:pt x="4362" y="11880"/>
                    <a:pt x="4362" y="11880"/>
                    <a:pt x="4362" y="11880"/>
                  </a:cubicBezTo>
                  <a:close/>
                  <a:moveTo>
                    <a:pt x="14746" y="11880"/>
                  </a:moveTo>
                  <a:cubicBezTo>
                    <a:pt x="14954" y="12420"/>
                    <a:pt x="14954" y="12690"/>
                    <a:pt x="14954" y="12960"/>
                  </a:cubicBezTo>
                  <a:cubicBezTo>
                    <a:pt x="14954" y="14850"/>
                    <a:pt x="14331" y="16470"/>
                    <a:pt x="13500" y="17820"/>
                  </a:cubicBezTo>
                  <a:cubicBezTo>
                    <a:pt x="12877" y="18900"/>
                    <a:pt x="11838" y="19710"/>
                    <a:pt x="10592" y="19710"/>
                  </a:cubicBezTo>
                  <a:cubicBezTo>
                    <a:pt x="9554" y="19710"/>
                    <a:pt x="8515" y="18900"/>
                    <a:pt x="7685" y="17820"/>
                  </a:cubicBezTo>
                  <a:cubicBezTo>
                    <a:pt x="6854" y="16470"/>
                    <a:pt x="6438" y="14850"/>
                    <a:pt x="6438" y="12960"/>
                  </a:cubicBezTo>
                  <a:cubicBezTo>
                    <a:pt x="6438" y="12690"/>
                    <a:pt x="6438" y="12420"/>
                    <a:pt x="6438" y="11880"/>
                  </a:cubicBezTo>
                  <a:lnTo>
                    <a:pt x="14746" y="1188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7"/>
          <a:srcRect l="107" r="107"/>
          <a:stretch>
            <a:fillRect/>
          </a:stretch>
        </p:blipFill>
        <p:spPr>
          <a:xfrm>
            <a:off x="6958965" y="1776094"/>
            <a:ext cx="3773804" cy="3773806"/>
          </a:xfrm>
          <a:prstGeom prst="ellipse">
            <a:avLst/>
          </a:prstGeom>
          <a:ln>
            <a:noFill/>
          </a:ln>
        </p:spPr>
      </p:pic>
      <p:grpSp>
        <p:nvGrpSpPr>
          <p:cNvPr id="10246" name="组合 45"/>
          <p:cNvGrpSpPr/>
          <p:nvPr>
            <p:custDataLst>
              <p:tags r:id="rId1"/>
            </p:custDataLst>
          </p:nvPr>
        </p:nvGrpSpPr>
        <p:grpSpPr>
          <a:xfrm>
            <a:off x="852805" y="1329610"/>
            <a:ext cx="5311458" cy="4739176"/>
            <a:chOff x="1228600" y="4471169"/>
            <a:chExt cx="5311808" cy="3760591"/>
          </a:xfrm>
        </p:grpSpPr>
        <p:sp>
          <p:nvSpPr>
            <p:cNvPr id="10247" name="矩形 46"/>
            <p:cNvSpPr/>
            <p:nvPr>
              <p:custDataLst>
                <p:tags r:id="rId2"/>
              </p:custDataLst>
            </p:nvPr>
          </p:nvSpPr>
          <p:spPr>
            <a:xfrm>
              <a:off x="1728378" y="5144390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49" name="矩形 1"/>
            <p:cNvSpPr/>
            <p:nvPr>
              <p:custDataLst>
                <p:tags r:id="rId3"/>
              </p:custDataLst>
            </p:nvPr>
          </p:nvSpPr>
          <p:spPr>
            <a:xfrm>
              <a:off x="1729013" y="6318505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51" name="矩形 3"/>
            <p:cNvSpPr/>
            <p:nvPr>
              <p:custDataLst>
                <p:tags r:id="rId4"/>
              </p:custDataLst>
            </p:nvPr>
          </p:nvSpPr>
          <p:spPr>
            <a:xfrm>
              <a:off x="1729648" y="7492620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5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1228600" y="4471169"/>
              <a:ext cx="5311490" cy="37605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Simple interest is interest that is computed only on the original sum, not on accrued interest.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Thus if you were to loan a present sum of money P to someone at a simple annual interest rate i (stated as a decimal) for a period of n years, the amount of interest you would receive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from the loan would be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Total interest earned = P 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×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 i 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×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 n = Pin     (3-1)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At the end of n years the amount of money due you, F, would equal the amount of the loan P plus the total interest earned. That is, the amount of money due at the end of the loan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would be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F = P + Pin        (3-2)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or F = P(1 + in).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sp>
        <p:nvSpPr>
          <p:cNvPr id="82" name="椭圆 81"/>
          <p:cNvSpPr/>
          <p:nvPr/>
        </p:nvSpPr>
        <p:spPr>
          <a:xfrm>
            <a:off x="9680575" y="4733925"/>
            <a:ext cx="882650" cy="882650"/>
          </a:xfrm>
          <a:prstGeom prst="ellipse">
            <a:avLst/>
          </a:prstGeom>
          <a:solidFill>
            <a:srgbClr val="C5785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10434638" y="4459288"/>
            <a:ext cx="298450" cy="298450"/>
          </a:xfrm>
          <a:prstGeom prst="ellipse">
            <a:avLst/>
          </a:prstGeom>
          <a:solidFill>
            <a:srgbClr val="C5785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A404E2-491B-9155-4EEA-D797FF736FCB}"/>
              </a:ext>
            </a:extLst>
          </p:cNvPr>
          <p:cNvSpPr txBox="1"/>
          <p:nvPr/>
        </p:nvSpPr>
        <p:spPr>
          <a:xfrm>
            <a:off x="852805" y="583379"/>
            <a:ext cx="6594020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Simple Interest</a:t>
            </a:r>
          </a:p>
        </p:txBody>
      </p:sp>
    </p:spTree>
    <p:extLst>
      <p:ext uri="{BB962C8B-B14F-4D97-AF65-F5344CB8AC3E}">
        <p14:creationId xmlns:p14="http://schemas.microsoft.com/office/powerpoint/2010/main" val="3091047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>
            <a:extLst>
              <a:ext uri="{FF2B5EF4-FFF2-40B4-BE49-F238E27FC236}">
                <a16:creationId xmlns:a16="http://schemas.microsoft.com/office/drawing/2014/main" id="{A66B0F2D-9452-C05E-30AA-BA5591CD9DC0}"/>
              </a:ext>
            </a:extLst>
          </p:cNvPr>
          <p:cNvSpPr/>
          <p:nvPr/>
        </p:nvSpPr>
        <p:spPr>
          <a:xfrm>
            <a:off x="2762250" y="3328988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4EE5E0D9-EEEF-7517-44BF-93B5F7B262E8}"/>
              </a:ext>
            </a:extLst>
          </p:cNvPr>
          <p:cNvGrpSpPr/>
          <p:nvPr/>
        </p:nvGrpSpPr>
        <p:grpSpPr>
          <a:xfrm>
            <a:off x="2852057" y="2505075"/>
            <a:ext cx="6754586" cy="1656873"/>
            <a:chOff x="3627876" y="2145300"/>
            <a:chExt cx="4956310" cy="1313547"/>
          </a:xfrm>
        </p:grpSpPr>
        <p:sp>
          <p:nvSpPr>
            <p:cNvPr id="4" name="文本框">
              <a:extLst>
                <a:ext uri="{FF2B5EF4-FFF2-40B4-BE49-F238E27FC236}">
                  <a16:creationId xmlns:a16="http://schemas.microsoft.com/office/drawing/2014/main" id="{8164DE96-3C14-EBB1-7AA6-46FDFB5F8E9D}"/>
                </a:ext>
              </a:extLst>
            </p:cNvPr>
            <p:cNvSpPr txBox="1"/>
            <p:nvPr/>
          </p:nvSpPr>
          <p:spPr>
            <a:xfrm>
              <a:off x="4598461" y="2145300"/>
              <a:ext cx="2995079" cy="536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P</a:t>
              </a:r>
              <a:r>
                <a:rPr lang="en-US" altLang="zh-CN" sz="4400" kern="0" noProof="1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art</a:t>
              </a:r>
              <a:r>
                <a:rPr lang="en-US" altLang="zh-CN" sz="4400" kern="0" dirty="0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 3</a:t>
              </a:r>
            </a:p>
          </p:txBody>
        </p:sp>
        <p:sp>
          <p:nvSpPr>
            <p:cNvPr id="5" name="文本框">
              <a:extLst>
                <a:ext uri="{FF2B5EF4-FFF2-40B4-BE49-F238E27FC236}">
                  <a16:creationId xmlns:a16="http://schemas.microsoft.com/office/drawing/2014/main" id="{B8F3E282-FAE6-0576-405C-2BC7BE2A3BF7}"/>
                </a:ext>
              </a:extLst>
            </p:cNvPr>
            <p:cNvSpPr txBox="1"/>
            <p:nvPr/>
          </p:nvSpPr>
          <p:spPr>
            <a:xfrm>
              <a:off x="3627876" y="2970845"/>
              <a:ext cx="4956310" cy="4880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  <a:sym typeface="+mn-ea"/>
                </a:rPr>
                <a:t>Cash Flow Diagrams </a:t>
              </a:r>
              <a:r>
                <a:rPr lang="en-US" altLang="zh-CN" sz="4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Formula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180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组合 5"/>
          <p:cNvGrpSpPr/>
          <p:nvPr/>
        </p:nvGrpSpPr>
        <p:grpSpPr>
          <a:xfrm>
            <a:off x="603250" y="517526"/>
            <a:ext cx="6945992" cy="608555"/>
            <a:chOff x="1841967" y="2979880"/>
            <a:chExt cx="4210293" cy="1109473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79880"/>
              <a:ext cx="812800" cy="6162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+mn-ea"/>
                  <a:sym typeface="+mn-lt"/>
                </a:rPr>
                <a:t>01</a:t>
              </a:r>
              <a:r>
                <a:rPr kumimoji="0" lang="en-US" altLang="zh-CN" sz="4000" b="1" i="0" u="none" strike="noStrike" kern="0" cap="none" spc="0" normalizeH="0" baseline="0" noProof="1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+mn-ea"/>
                  <a:sym typeface="+mn-lt"/>
                </a:rPr>
                <a:t>.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0243" name="文本框"/>
            <p:cNvSpPr txBox="1"/>
            <p:nvPr/>
          </p:nvSpPr>
          <p:spPr>
            <a:xfrm>
              <a:off x="2536745" y="3102943"/>
              <a:ext cx="3515515" cy="986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srgbClr val="C5785C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  <a:sym typeface="+mn-ea"/>
                </a:rPr>
                <a:t>What is a Cash Flow Diagram?</a:t>
              </a:r>
            </a:p>
          </p:txBody>
        </p:sp>
      </p:grpSp>
      <p:sp>
        <p:nvSpPr>
          <p:cNvPr id="3" name="文本占位符 2"/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- Graphical representation of cash inflows/outflows over time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- Essential for engineering economic analysis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Key Elements: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Horizontal time axis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↑ Upward arrows = Cash inflows (+)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↓ Downward arrows = Cash outflows (-)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35377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 txBox="1"/>
          <p:nvPr/>
        </p:nvSpPr>
        <p:spPr>
          <a:xfrm>
            <a:off x="603250" y="516255"/>
            <a:ext cx="81280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02</a:t>
            </a:r>
            <a:r>
              <a:rPr kumimoji="0" lang="en-US" altLang="zh-CN" sz="4000" b="1" i="0" u="none" strike="noStrike" kern="0" cap="none" spc="0" normalizeH="0" baseline="0" noProof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.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C5785C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4" name="Freeform 21"/>
          <p:cNvSpPr/>
          <p:nvPr>
            <p:custDataLst>
              <p:tags r:id="rId1"/>
            </p:custDataLst>
          </p:nvPr>
        </p:nvSpPr>
        <p:spPr>
          <a:xfrm>
            <a:off x="325438" y="2351088"/>
            <a:ext cx="9794875" cy="3582987"/>
          </a:xfrm>
          <a:custGeom>
            <a:avLst/>
            <a:gdLst/>
            <a:ahLst/>
            <a:cxnLst>
              <a:cxn ang="0">
                <a:pos x="0" y="2971934"/>
              </a:cxn>
              <a:cxn ang="0">
                <a:pos x="2285932" y="1874818"/>
              </a:cxn>
              <a:cxn ang="0">
                <a:pos x="4267074" y="2499758"/>
              </a:cxn>
              <a:cxn ang="0">
                <a:pos x="6137383" y="1111003"/>
              </a:cxn>
              <a:cxn ang="0">
                <a:pos x="8018082" y="1663033"/>
              </a:cxn>
              <a:cxn ang="0">
                <a:pos x="9794876" y="0"/>
              </a:cxn>
            </a:cxnLst>
            <a:rect l="0" t="0" r="0" b="0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 cmpd="sng">
            <a:solidFill>
              <a:schemeClr val="accent2"/>
            </a:solidFill>
            <a:prstDash val="dash"/>
            <a:miter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2981960"/>
            <a:ext cx="8484235" cy="2543810"/>
          </a:xfrm>
          <a:prstGeom prst="rect">
            <a:avLst/>
          </a:prstGeom>
        </p:spPr>
      </p:pic>
      <p:sp>
        <p:nvSpPr>
          <p:cNvPr id="10243" name="文本框"/>
          <p:cNvSpPr txBox="1"/>
          <p:nvPr/>
        </p:nvSpPr>
        <p:spPr>
          <a:xfrm>
            <a:off x="1469390" y="671195"/>
            <a:ext cx="3514725" cy="49244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+mn-ea"/>
              </a:rPr>
              <a:t>Drawing Rules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03250" y="1297940"/>
            <a:ext cx="88201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1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  <a:sym typeface="+mn-ea"/>
              </a:rPr>
              <a:t>. Time increases left to right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  <a:sym typeface="+mn-ea"/>
              </a:rPr>
              <a:t>2. ↑ Up arrows = Inflows (positive)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  <a:sym typeface="+mn-ea"/>
              </a:rPr>
              <a:t>3. ↓ Down arrows = Outflows (negative)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  <a:sym typeface="+mn-ea"/>
              </a:rPr>
              <a:t>4. Arrows at period END (unless specified)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rPr>
              <a:t> 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51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 txBox="1"/>
          <p:nvPr/>
        </p:nvSpPr>
        <p:spPr>
          <a:xfrm>
            <a:off x="603250" y="525780"/>
            <a:ext cx="81280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03</a:t>
            </a:r>
            <a:r>
              <a:rPr kumimoji="0" lang="en-US" altLang="zh-CN" sz="4000" b="1" i="0" u="none" strike="noStrike" kern="0" cap="none" spc="0" normalizeH="0" baseline="0" noProof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.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C5785C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243" name="文本框"/>
          <p:cNvSpPr txBox="1"/>
          <p:nvPr/>
        </p:nvSpPr>
        <p:spPr>
          <a:xfrm>
            <a:off x="1376860" y="625611"/>
            <a:ext cx="7362825" cy="49244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+mn-ea"/>
              </a:rPr>
              <a:t>Borrower vs. Lender Perspective</a:t>
            </a:r>
            <a:endParaRPr lang="zh-CN" altLang="en-US" sz="3200" b="1" dirty="0">
              <a:solidFill>
                <a:srgbClr val="C5785C"/>
              </a:solidFill>
              <a:latin typeface="Times New Roman" panose="02020603050405020304" pitchFamily="18" charset="0"/>
              <a:ea typeface="Noto Sans SC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文本占位符 2"/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Borrower (Loan):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Year 0: ↑ $5,000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Year 5: ↓ $6,250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Lender (Investment):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Year 0: ↓ $5,000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Year 5: ↑ $6,250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Note: 5% simple interest over 5 years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5758815" y="2283460"/>
            <a:ext cx="41592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758815" y="4226560"/>
            <a:ext cx="41592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177915" y="2397760"/>
            <a:ext cx="184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362065" y="4328160"/>
            <a:ext cx="184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702040" y="4328160"/>
            <a:ext cx="184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5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606790" y="2397760"/>
            <a:ext cx="184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5</a:t>
            </a:r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6323965" y="1985010"/>
            <a:ext cx="0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8857615" y="2277110"/>
            <a:ext cx="0" cy="46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057265" y="1553210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+5000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394065" y="2766060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-6250</a:t>
            </a: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6323965" y="4226560"/>
            <a:ext cx="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772150" y="4709160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   -5000</a:t>
            </a: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8832215" y="3864610"/>
            <a:ext cx="0" cy="361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382000" y="3547110"/>
            <a:ext cx="901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+6250</a:t>
            </a:r>
          </a:p>
        </p:txBody>
      </p:sp>
    </p:spTree>
    <p:extLst>
      <p:ext uri="{BB962C8B-B14F-4D97-AF65-F5344CB8AC3E}">
        <p14:creationId xmlns:p14="http://schemas.microsoft.com/office/powerpoint/2010/main" val="325802232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 txBox="1"/>
          <p:nvPr/>
        </p:nvSpPr>
        <p:spPr>
          <a:xfrm>
            <a:off x="603250" y="498475"/>
            <a:ext cx="81280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04</a:t>
            </a:r>
            <a:r>
              <a:rPr kumimoji="0" lang="en-US" altLang="zh-CN" sz="4000" b="1" i="0" u="none" strike="noStrike" kern="0" cap="none" spc="0" normalizeH="0" baseline="0" noProof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.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C5785C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0243" name="文本框"/>
          <p:cNvSpPr txBox="1"/>
          <p:nvPr/>
        </p:nvSpPr>
        <p:spPr>
          <a:xfrm>
            <a:off x="1463947" y="559910"/>
            <a:ext cx="5513796" cy="49244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+mn-ea"/>
              </a:rPr>
              <a:t>Cash Flow Diagram Example</a:t>
            </a:r>
            <a:endParaRPr lang="zh-CN" altLang="en-US" sz="3200" b="1" dirty="0">
              <a:solidFill>
                <a:srgbClr val="C5785C"/>
              </a:solidFill>
              <a:latin typeface="Times New Roman" panose="02020603050405020304" pitchFamily="18" charset="0"/>
              <a:ea typeface="Noto Sans SC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Project: Initial investment $10,000, then $3,000 annual income for 4 years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Year: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  <a:sym typeface="+mn-ea"/>
              </a:rPr>
              <a:t>                  ↑         ↑         ↑         ↑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  <a:sym typeface="+mn-ea"/>
              </a:rPr>
              <a:t>0       1        2         3         4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  <a:sym typeface="+mn-ea"/>
              </a:rPr>
              <a:t>↓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               $10K   $3K    $3K    $3K    $3K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Summary (undiscounted):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Total Outflow: $10,000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Total Inflow:  $12,000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+mn-cs"/>
              </a:rPr>
              <a:t>  Net Gain:      $2,000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1237615" y="2480310"/>
            <a:ext cx="473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59612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328D0-0851-BA94-BE8D-8899B4395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>
            <a:extLst>
              <a:ext uri="{FF2B5EF4-FFF2-40B4-BE49-F238E27FC236}">
                <a16:creationId xmlns:a16="http://schemas.microsoft.com/office/drawing/2014/main" id="{34BB90AB-4DB6-A3F1-2150-A0055D6789EB}"/>
              </a:ext>
            </a:extLst>
          </p:cNvPr>
          <p:cNvSpPr/>
          <p:nvPr/>
        </p:nvSpPr>
        <p:spPr>
          <a:xfrm>
            <a:off x="2762250" y="3328988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7165E1A-F6FD-E1D7-8DAA-C1CA3938EBBB}"/>
              </a:ext>
            </a:extLst>
          </p:cNvPr>
          <p:cNvGrpSpPr/>
          <p:nvPr/>
        </p:nvGrpSpPr>
        <p:grpSpPr>
          <a:xfrm>
            <a:off x="2852057" y="2505075"/>
            <a:ext cx="6754586" cy="1656873"/>
            <a:chOff x="3627876" y="2145300"/>
            <a:chExt cx="4956310" cy="1313547"/>
          </a:xfrm>
        </p:grpSpPr>
        <p:sp>
          <p:nvSpPr>
            <p:cNvPr id="4" name="文本框">
              <a:extLst>
                <a:ext uri="{FF2B5EF4-FFF2-40B4-BE49-F238E27FC236}">
                  <a16:creationId xmlns:a16="http://schemas.microsoft.com/office/drawing/2014/main" id="{CEDEE8D7-D2C4-57DB-200D-FCE5191D6104}"/>
                </a:ext>
              </a:extLst>
            </p:cNvPr>
            <p:cNvSpPr txBox="1"/>
            <p:nvPr/>
          </p:nvSpPr>
          <p:spPr>
            <a:xfrm>
              <a:off x="4598461" y="2145300"/>
              <a:ext cx="2995079" cy="536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P</a:t>
              </a:r>
              <a:r>
                <a:rPr lang="en-US" altLang="zh-CN" sz="4400" kern="0" noProof="1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art</a:t>
              </a:r>
              <a:r>
                <a:rPr lang="en-US" altLang="zh-CN" sz="4400" kern="0" dirty="0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 4</a:t>
              </a:r>
            </a:p>
          </p:txBody>
        </p:sp>
        <p:sp>
          <p:nvSpPr>
            <p:cNvPr id="5" name="文本框">
              <a:extLst>
                <a:ext uri="{FF2B5EF4-FFF2-40B4-BE49-F238E27FC236}">
                  <a16:creationId xmlns:a16="http://schemas.microsoft.com/office/drawing/2014/main" id="{1383E0B9-8D83-1981-F13F-92B1567B2DB5}"/>
                </a:ext>
              </a:extLst>
            </p:cNvPr>
            <p:cNvSpPr txBox="1"/>
            <p:nvPr/>
          </p:nvSpPr>
          <p:spPr>
            <a:xfrm>
              <a:off x="3627876" y="2970845"/>
              <a:ext cx="4956310" cy="4880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  <a:sym typeface="+mn-ea"/>
                </a:rPr>
                <a:t>Equivalence</a:t>
              </a:r>
              <a:endParaRPr lang="en-US" altLang="zh-CN" sz="4000" b="1" dirty="0">
                <a:solidFill>
                  <a:srgbClr val="FFFFFF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111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组合 5"/>
          <p:cNvGrpSpPr/>
          <p:nvPr/>
        </p:nvGrpSpPr>
        <p:grpSpPr>
          <a:xfrm>
            <a:off x="603250" y="517525"/>
            <a:ext cx="4041775" cy="615315"/>
            <a:chOff x="1841967" y="2979880"/>
            <a:chExt cx="4042684" cy="616268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79880"/>
              <a:ext cx="812800" cy="6162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01</a:t>
              </a:r>
              <a:r>
                <a:rPr kumimoji="0" lang="en-US" altLang="zh-CN" sz="4000" b="1" i="0" u="none" strike="noStrike" kern="0" cap="none" spc="0" normalizeH="0" baseline="0" noProof="1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.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0243" name="文本框"/>
            <p:cNvSpPr txBox="1"/>
            <p:nvPr/>
          </p:nvSpPr>
          <p:spPr>
            <a:xfrm>
              <a:off x="2689057" y="3022651"/>
              <a:ext cx="2701687" cy="3078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44" name="文本框 8"/>
            <p:cNvSpPr txBox="1"/>
            <p:nvPr/>
          </p:nvSpPr>
          <p:spPr>
            <a:xfrm>
              <a:off x="2645643" y="3329723"/>
              <a:ext cx="3239008" cy="230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9"/>
          <a:srcRect l="107" r="107"/>
          <a:stretch>
            <a:fillRect/>
          </a:stretch>
        </p:blipFill>
        <p:spPr>
          <a:xfrm>
            <a:off x="6958965" y="1776094"/>
            <a:ext cx="3773804" cy="3773806"/>
          </a:xfrm>
          <a:prstGeom prst="ellipse">
            <a:avLst/>
          </a:prstGeom>
          <a:ln>
            <a:noFill/>
          </a:ln>
        </p:spPr>
      </p:pic>
      <p:grpSp>
        <p:nvGrpSpPr>
          <p:cNvPr id="10246" name="组合 45"/>
          <p:cNvGrpSpPr/>
          <p:nvPr>
            <p:custDataLst>
              <p:tags r:id="rId1"/>
            </p:custDataLst>
          </p:nvPr>
        </p:nvGrpSpPr>
        <p:grpSpPr>
          <a:xfrm>
            <a:off x="1303564" y="621310"/>
            <a:ext cx="4860699" cy="4468214"/>
            <a:chOff x="1679389" y="3762742"/>
            <a:chExt cx="4861019" cy="4469018"/>
          </a:xfrm>
        </p:grpSpPr>
        <p:sp>
          <p:nvSpPr>
            <p:cNvPr id="10247" name="矩形 46"/>
            <p:cNvSpPr/>
            <p:nvPr>
              <p:custDataLst>
                <p:tags r:id="rId2"/>
              </p:custDataLst>
            </p:nvPr>
          </p:nvSpPr>
          <p:spPr>
            <a:xfrm>
              <a:off x="1679389" y="4433742"/>
              <a:ext cx="4812347" cy="27305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solidFill>
                      <a:srgbClr val="EE822F">
                        <a:lumMod val="75000"/>
                      </a:srgbClr>
                    </a:solidFill>
                  </a:ln>
                  <a:solidFill>
                    <a:srgbClr val="EE822F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MiSans" pitchFamily="34" charset="-122"/>
                  <a:cs typeface="Times New Roman" panose="02020603050405020304" charset="0"/>
                  <a:sym typeface="+mn-ea"/>
                </a:rPr>
                <a:t>    Two or more cash flows are equivalent at a given interest rate if they have the same economic value. This means they can be exchanged without financial advantage or disadvantage.</a:t>
              </a:r>
              <a:endParaRPr kumimoji="0" lang="en-US" altLang="en-US" b="0" i="0" u="none" strike="noStrike" kern="1200" cap="none" spc="0" normalizeH="0" baseline="0" noProof="0" dirty="0">
                <a:ln>
                  <a:solidFill>
                    <a:srgbClr val="EE822F">
                      <a:lumMod val="75000"/>
                    </a:srgbClr>
                  </a:solidFill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0248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1679389" y="3762742"/>
              <a:ext cx="4406283" cy="5125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 anchorCtr="0">
              <a:spAutoFit/>
            </a:bodyPr>
            <a:lstStyle/>
            <a:p>
              <a:pPr marR="0" lvl="0">
                <a:lnSpc>
                  <a:spcPct val="90000"/>
                </a:lnSpc>
                <a:buClrTx/>
                <a:buSzTx/>
                <a:tabLst/>
                <a:defRPr/>
              </a:pPr>
              <a:r>
                <a:rPr lang="en-US" sz="3200" b="1" dirty="0">
                  <a:solidFill>
                    <a:srgbClr val="C5785C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  <a:sym typeface="+mn-ea"/>
                </a:rPr>
                <a:t>What is Equivalence?</a:t>
              </a:r>
              <a:endParaRPr lang="en-US" altLang="en-US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0249" name="矩形 1"/>
            <p:cNvSpPr/>
            <p:nvPr>
              <p:custDataLst>
                <p:tags r:id="rId4"/>
              </p:custDataLst>
            </p:nvPr>
          </p:nvSpPr>
          <p:spPr>
            <a:xfrm>
              <a:off x="1729013" y="6318505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50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1729013" y="5874640"/>
              <a:ext cx="3119968" cy="452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51" name="矩形 3"/>
            <p:cNvSpPr/>
            <p:nvPr>
              <p:custDataLst>
                <p:tags r:id="rId6"/>
              </p:custDataLst>
            </p:nvPr>
          </p:nvSpPr>
          <p:spPr>
            <a:xfrm>
              <a:off x="1729648" y="7492620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52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1728694" y="6173167"/>
              <a:ext cx="4633265" cy="13483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solidFill>
                      <a:srgbClr val="EE822F">
                        <a:lumMod val="75000"/>
                      </a:srgbClr>
                    </a:solidFill>
                  </a:ln>
                  <a:solidFill>
                    <a:srgbClr val="EE822F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MiSans" pitchFamily="34" charset="-122"/>
                  <a:cs typeface="Times New Roman" panose="02020603050405020304" charset="0"/>
                  <a:sym typeface="+mn-ea"/>
                </a:rPr>
                <a:t>    Equivalence depends on the interest rate. The same cash flows may not be equivalent at different rates.</a:t>
              </a:r>
              <a:endParaRPr kumimoji="0" lang="en-US" altLang="en-US" sz="1800" b="1" i="0" u="none" strike="noStrike" kern="1200" cap="none" spc="0" normalizeH="0" baseline="0" noProof="0" dirty="0">
                <a:ln>
                  <a:solidFill>
                    <a:srgbClr val="EE822F">
                      <a:lumMod val="75000"/>
                    </a:srgbClr>
                  </a:solidFill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0253" name="组合 48"/>
          <p:cNvGrpSpPr/>
          <p:nvPr/>
        </p:nvGrpSpPr>
        <p:grpSpPr>
          <a:xfrm>
            <a:off x="1511300" y="5283200"/>
            <a:ext cx="830263" cy="830263"/>
            <a:chOff x="1585732" y="4805489"/>
            <a:chExt cx="476336" cy="476336"/>
          </a:xfrm>
        </p:grpSpPr>
        <p:sp>
          <p:nvSpPr>
            <p:cNvPr id="50" name="椭圆 49"/>
            <p:cNvSpPr/>
            <p:nvPr/>
          </p:nvSpPr>
          <p:spPr>
            <a:xfrm>
              <a:off x="1585732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657003" y="4903244"/>
              <a:ext cx="333794" cy="280826"/>
              <a:chOff x="5146675" y="766763"/>
              <a:chExt cx="1590676" cy="1338263"/>
            </a:xfrm>
            <a:solidFill>
              <a:schemeClr val="bg1"/>
            </a:solidFill>
            <a:effectLst/>
          </p:grpSpPr>
          <p:sp>
            <p:nvSpPr>
              <p:cNvPr id="52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Freeform 19"/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Freeform 20"/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5" name="Freeform 21"/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6" name="Freeform 22"/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Freeform 23"/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8" name="Freeform 24"/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9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Freeform 26"/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Freeform 27"/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Freeform 29"/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6" name="组合 63"/>
          <p:cNvGrpSpPr/>
          <p:nvPr/>
        </p:nvGrpSpPr>
        <p:grpSpPr>
          <a:xfrm>
            <a:off x="3373438" y="5310188"/>
            <a:ext cx="808037" cy="808037"/>
            <a:chOff x="2573603" y="4805489"/>
            <a:chExt cx="476336" cy="476336"/>
          </a:xfrm>
        </p:grpSpPr>
        <p:sp>
          <p:nvSpPr>
            <p:cNvPr id="65" name="椭圆 64"/>
            <p:cNvSpPr/>
            <p:nvPr/>
          </p:nvSpPr>
          <p:spPr>
            <a:xfrm>
              <a:off x="2573603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2696528" y="4865897"/>
              <a:ext cx="230486" cy="355521"/>
              <a:chOff x="7875588" y="503238"/>
              <a:chExt cx="485775" cy="749300"/>
            </a:xfrm>
            <a:solidFill>
              <a:schemeClr val="bg1"/>
            </a:solidFill>
            <a:effectLst/>
          </p:grpSpPr>
          <p:sp>
            <p:nvSpPr>
              <p:cNvPr id="67" name="Freeform 65"/>
              <p:cNvSpPr/>
              <p:nvPr/>
            </p:nvSpPr>
            <p:spPr bwMode="auto">
              <a:xfrm>
                <a:off x="7964488" y="868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Freeform 66"/>
              <p:cNvSpPr/>
              <p:nvPr/>
            </p:nvSpPr>
            <p:spPr bwMode="auto">
              <a:xfrm>
                <a:off x="7875588" y="868363"/>
                <a:ext cx="485775" cy="384175"/>
              </a:xfrm>
              <a:custGeom>
                <a:avLst/>
                <a:gdLst>
                  <a:gd name="T0" fmla="*/ 160 w 166"/>
                  <a:gd name="T1" fmla="*/ 115 h 131"/>
                  <a:gd name="T2" fmla="*/ 149 w 166"/>
                  <a:gd name="T3" fmla="*/ 115 h 131"/>
                  <a:gd name="T4" fmla="*/ 97 w 166"/>
                  <a:gd name="T5" fmla="*/ 98 h 131"/>
                  <a:gd name="T6" fmla="*/ 97 w 166"/>
                  <a:gd name="T7" fmla="*/ 84 h 131"/>
                  <a:gd name="T8" fmla="*/ 154 w 166"/>
                  <a:gd name="T9" fmla="*/ 15 h 131"/>
                  <a:gd name="T10" fmla="*/ 154 w 166"/>
                  <a:gd name="T11" fmla="*/ 0 h 131"/>
                  <a:gd name="T12" fmla="*/ 142 w 166"/>
                  <a:gd name="T13" fmla="*/ 0 h 131"/>
                  <a:gd name="T14" fmla="*/ 142 w 166"/>
                  <a:gd name="T15" fmla="*/ 15 h 131"/>
                  <a:gd name="T16" fmla="*/ 83 w 166"/>
                  <a:gd name="T17" fmla="*/ 73 h 131"/>
                  <a:gd name="T18" fmla="*/ 24 w 166"/>
                  <a:gd name="T19" fmla="*/ 15 h 131"/>
                  <a:gd name="T20" fmla="*/ 24 w 166"/>
                  <a:gd name="T21" fmla="*/ 0 h 131"/>
                  <a:gd name="T22" fmla="*/ 12 w 166"/>
                  <a:gd name="T23" fmla="*/ 0 h 131"/>
                  <a:gd name="T24" fmla="*/ 12 w 166"/>
                  <a:gd name="T25" fmla="*/ 15 h 131"/>
                  <a:gd name="T26" fmla="*/ 69 w 166"/>
                  <a:gd name="T27" fmla="*/ 84 h 131"/>
                  <a:gd name="T28" fmla="*/ 69 w 166"/>
                  <a:gd name="T29" fmla="*/ 98 h 131"/>
                  <a:gd name="T30" fmla="*/ 17 w 166"/>
                  <a:gd name="T31" fmla="*/ 115 h 131"/>
                  <a:gd name="T32" fmla="*/ 6 w 166"/>
                  <a:gd name="T33" fmla="*/ 115 h 131"/>
                  <a:gd name="T34" fmla="*/ 0 w 166"/>
                  <a:gd name="T35" fmla="*/ 122 h 131"/>
                  <a:gd name="T36" fmla="*/ 0 w 166"/>
                  <a:gd name="T37" fmla="*/ 125 h 131"/>
                  <a:gd name="T38" fmla="*/ 6 w 166"/>
                  <a:gd name="T39" fmla="*/ 131 h 131"/>
                  <a:gd name="T40" fmla="*/ 160 w 166"/>
                  <a:gd name="T41" fmla="*/ 131 h 131"/>
                  <a:gd name="T42" fmla="*/ 166 w 166"/>
                  <a:gd name="T43" fmla="*/ 125 h 131"/>
                  <a:gd name="T44" fmla="*/ 166 w 166"/>
                  <a:gd name="T45" fmla="*/ 122 h 131"/>
                  <a:gd name="T46" fmla="*/ 160 w 166"/>
                  <a:gd name="T47" fmla="*/ 11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6" h="131">
                    <a:moveTo>
                      <a:pt x="160" y="115"/>
                    </a:moveTo>
                    <a:cubicBezTo>
                      <a:pt x="149" y="115"/>
                      <a:pt x="149" y="115"/>
                      <a:pt x="149" y="115"/>
                    </a:cubicBezTo>
                    <a:cubicBezTo>
                      <a:pt x="134" y="106"/>
                      <a:pt x="116" y="100"/>
                      <a:pt x="97" y="98"/>
                    </a:cubicBezTo>
                    <a:cubicBezTo>
                      <a:pt x="97" y="84"/>
                      <a:pt x="97" y="84"/>
                      <a:pt x="97" y="84"/>
                    </a:cubicBezTo>
                    <a:cubicBezTo>
                      <a:pt x="130" y="77"/>
                      <a:pt x="154" y="49"/>
                      <a:pt x="154" y="15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42" y="47"/>
                      <a:pt x="115" y="73"/>
                      <a:pt x="83" y="73"/>
                    </a:cubicBezTo>
                    <a:cubicBezTo>
                      <a:pt x="51" y="73"/>
                      <a:pt x="24" y="47"/>
                      <a:pt x="24" y="1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49"/>
                      <a:pt x="36" y="77"/>
                      <a:pt x="69" y="84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50" y="100"/>
                      <a:pt x="32" y="106"/>
                      <a:pt x="17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2" y="115"/>
                      <a:pt x="0" y="118"/>
                      <a:pt x="0" y="122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9"/>
                      <a:pt x="2" y="131"/>
                      <a:pt x="6" y="131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3" y="131"/>
                      <a:pt x="166" y="129"/>
                      <a:pt x="166" y="125"/>
                    </a:cubicBezTo>
                    <a:cubicBezTo>
                      <a:pt x="166" y="122"/>
                      <a:pt x="166" y="122"/>
                      <a:pt x="166" y="122"/>
                    </a:cubicBezTo>
                    <a:cubicBezTo>
                      <a:pt x="166" y="118"/>
                      <a:pt x="163" y="115"/>
                      <a:pt x="160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67"/>
              <p:cNvSpPr/>
              <p:nvPr/>
            </p:nvSpPr>
            <p:spPr bwMode="auto">
              <a:xfrm>
                <a:off x="7999413" y="503238"/>
                <a:ext cx="239713" cy="122238"/>
              </a:xfrm>
              <a:custGeom>
                <a:avLst/>
                <a:gdLst>
                  <a:gd name="T0" fmla="*/ 82 w 82"/>
                  <a:gd name="T1" fmla="*/ 42 h 42"/>
                  <a:gd name="T2" fmla="*/ 82 w 82"/>
                  <a:gd name="T3" fmla="*/ 41 h 42"/>
                  <a:gd name="T4" fmla="*/ 41 w 82"/>
                  <a:gd name="T5" fmla="*/ 0 h 42"/>
                  <a:gd name="T6" fmla="*/ 0 w 82"/>
                  <a:gd name="T7" fmla="*/ 41 h 42"/>
                  <a:gd name="T8" fmla="*/ 0 w 82"/>
                  <a:gd name="T9" fmla="*/ 42 h 42"/>
                  <a:gd name="T10" fmla="*/ 82 w 8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42">
                    <a:moveTo>
                      <a:pt x="82" y="42"/>
                    </a:move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42"/>
                      <a:pt x="0" y="42"/>
                      <a:pt x="0" y="42"/>
                    </a:cubicBezTo>
                    <a:lnTo>
                      <a:pt x="8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Freeform 68"/>
              <p:cNvSpPr/>
              <p:nvPr/>
            </p:nvSpPr>
            <p:spPr bwMode="auto">
              <a:xfrm>
                <a:off x="7999413" y="655638"/>
                <a:ext cx="239713" cy="360363"/>
              </a:xfrm>
              <a:custGeom>
                <a:avLst/>
                <a:gdLst>
                  <a:gd name="T0" fmla="*/ 0 w 82"/>
                  <a:gd name="T1" fmla="*/ 0 h 123"/>
                  <a:gd name="T2" fmla="*/ 0 w 82"/>
                  <a:gd name="T3" fmla="*/ 82 h 123"/>
                  <a:gd name="T4" fmla="*/ 41 w 82"/>
                  <a:gd name="T5" fmla="*/ 123 h 123"/>
                  <a:gd name="T6" fmla="*/ 82 w 82"/>
                  <a:gd name="T7" fmla="*/ 82 h 123"/>
                  <a:gd name="T8" fmla="*/ 82 w 82"/>
                  <a:gd name="T9" fmla="*/ 0 h 123"/>
                  <a:gd name="T10" fmla="*/ 0 w 82"/>
                  <a:gd name="T1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23">
                    <a:moveTo>
                      <a:pt x="0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105"/>
                      <a:pt x="18" y="123"/>
                      <a:pt x="41" y="123"/>
                    </a:cubicBezTo>
                    <a:cubicBezTo>
                      <a:pt x="64" y="123"/>
                      <a:pt x="82" y="105"/>
                      <a:pt x="82" y="82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9" name="组合 70"/>
          <p:cNvGrpSpPr/>
          <p:nvPr/>
        </p:nvGrpSpPr>
        <p:grpSpPr>
          <a:xfrm>
            <a:off x="5151438" y="5308600"/>
            <a:ext cx="835025" cy="835025"/>
            <a:chOff x="3493455" y="4805489"/>
            <a:chExt cx="476336" cy="476336"/>
          </a:xfrm>
        </p:grpSpPr>
        <p:sp>
          <p:nvSpPr>
            <p:cNvPr id="72" name="椭圆 71"/>
            <p:cNvSpPr/>
            <p:nvPr/>
          </p:nvSpPr>
          <p:spPr>
            <a:xfrm>
              <a:off x="3493455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3587213" y="4902911"/>
              <a:ext cx="288821" cy="281492"/>
              <a:chOff x="7770813" y="763588"/>
              <a:chExt cx="1376363" cy="1341438"/>
            </a:xfrm>
            <a:solidFill>
              <a:schemeClr val="bg1"/>
            </a:solidFill>
            <a:effectLst/>
          </p:grpSpPr>
          <p:sp>
            <p:nvSpPr>
              <p:cNvPr id="74" name="Freeform 30"/>
              <p:cNvSpPr/>
              <p:nvPr/>
            </p:nvSpPr>
            <p:spPr bwMode="auto">
              <a:xfrm>
                <a:off x="7770813" y="1501776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5" name="Freeform 31"/>
              <p:cNvSpPr/>
              <p:nvPr/>
            </p:nvSpPr>
            <p:spPr bwMode="auto">
              <a:xfrm>
                <a:off x="7770813" y="992188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2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6" name="Freeform 32"/>
              <p:cNvSpPr/>
              <p:nvPr/>
            </p:nvSpPr>
            <p:spPr bwMode="auto">
              <a:xfrm>
                <a:off x="7770813" y="1247776"/>
                <a:ext cx="214313" cy="119063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7" name="Freeform 33"/>
              <p:cNvSpPr/>
              <p:nvPr/>
            </p:nvSpPr>
            <p:spPr bwMode="auto">
              <a:xfrm>
                <a:off x="7770813" y="1758951"/>
                <a:ext cx="214313" cy="117475"/>
              </a:xfrm>
              <a:custGeom>
                <a:avLst/>
                <a:gdLst>
                  <a:gd name="T0" fmla="*/ 75 w 75"/>
                  <a:gd name="T1" fmla="*/ 20 h 41"/>
                  <a:gd name="T2" fmla="*/ 54 w 75"/>
                  <a:gd name="T3" fmla="*/ 0 h 41"/>
                  <a:gd name="T4" fmla="*/ 21 w 75"/>
                  <a:gd name="T5" fmla="*/ 0 h 41"/>
                  <a:gd name="T6" fmla="*/ 0 w 75"/>
                  <a:gd name="T7" fmla="*/ 20 h 41"/>
                  <a:gd name="T8" fmla="*/ 21 w 75"/>
                  <a:gd name="T9" fmla="*/ 41 h 41"/>
                  <a:gd name="T10" fmla="*/ 54 w 75"/>
                  <a:gd name="T11" fmla="*/ 41 h 41"/>
                  <a:gd name="T12" fmla="*/ 75 w 75"/>
                  <a:gd name="T13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1">
                    <a:moveTo>
                      <a:pt x="75" y="20"/>
                    </a:moveTo>
                    <a:cubicBezTo>
                      <a:pt x="75" y="9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65" y="41"/>
                      <a:pt x="75" y="32"/>
                      <a:pt x="7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8" name="Freeform 34"/>
              <p:cNvSpPr>
                <a:spLocks noEditPoints="1"/>
              </p:cNvSpPr>
              <p:nvPr/>
            </p:nvSpPr>
            <p:spPr bwMode="auto">
              <a:xfrm>
                <a:off x="7859713" y="763588"/>
                <a:ext cx="1173163" cy="1341438"/>
              </a:xfrm>
              <a:custGeom>
                <a:avLst/>
                <a:gdLst>
                  <a:gd name="T0" fmla="*/ 368 w 411"/>
                  <a:gd name="T1" fmla="*/ 0 h 469"/>
                  <a:gd name="T2" fmla="*/ 42 w 411"/>
                  <a:gd name="T3" fmla="*/ 0 h 469"/>
                  <a:gd name="T4" fmla="*/ 0 w 411"/>
                  <a:gd name="T5" fmla="*/ 43 h 469"/>
                  <a:gd name="T6" fmla="*/ 0 w 411"/>
                  <a:gd name="T7" fmla="*/ 68 h 469"/>
                  <a:gd name="T8" fmla="*/ 23 w 411"/>
                  <a:gd name="T9" fmla="*/ 68 h 469"/>
                  <a:gd name="T10" fmla="*/ 56 w 411"/>
                  <a:gd name="T11" fmla="*/ 101 h 469"/>
                  <a:gd name="T12" fmla="*/ 23 w 411"/>
                  <a:gd name="T13" fmla="*/ 134 h 469"/>
                  <a:gd name="T14" fmla="*/ 0 w 411"/>
                  <a:gd name="T15" fmla="*/ 134 h 469"/>
                  <a:gd name="T16" fmla="*/ 0 w 411"/>
                  <a:gd name="T17" fmla="*/ 157 h 469"/>
                  <a:gd name="T18" fmla="*/ 23 w 411"/>
                  <a:gd name="T19" fmla="*/ 157 h 469"/>
                  <a:gd name="T20" fmla="*/ 56 w 411"/>
                  <a:gd name="T21" fmla="*/ 190 h 469"/>
                  <a:gd name="T22" fmla="*/ 23 w 411"/>
                  <a:gd name="T23" fmla="*/ 223 h 469"/>
                  <a:gd name="T24" fmla="*/ 0 w 411"/>
                  <a:gd name="T25" fmla="*/ 223 h 469"/>
                  <a:gd name="T26" fmla="*/ 0 w 411"/>
                  <a:gd name="T27" fmla="*/ 246 h 469"/>
                  <a:gd name="T28" fmla="*/ 23 w 411"/>
                  <a:gd name="T29" fmla="*/ 246 h 469"/>
                  <a:gd name="T30" fmla="*/ 56 w 411"/>
                  <a:gd name="T31" fmla="*/ 279 h 469"/>
                  <a:gd name="T32" fmla="*/ 23 w 411"/>
                  <a:gd name="T33" fmla="*/ 312 h 469"/>
                  <a:gd name="T34" fmla="*/ 0 w 411"/>
                  <a:gd name="T35" fmla="*/ 312 h 469"/>
                  <a:gd name="T36" fmla="*/ 0 w 411"/>
                  <a:gd name="T37" fmla="*/ 335 h 469"/>
                  <a:gd name="T38" fmla="*/ 23 w 411"/>
                  <a:gd name="T39" fmla="*/ 335 h 469"/>
                  <a:gd name="T40" fmla="*/ 56 w 411"/>
                  <a:gd name="T41" fmla="*/ 368 h 469"/>
                  <a:gd name="T42" fmla="*/ 23 w 411"/>
                  <a:gd name="T43" fmla="*/ 401 h 469"/>
                  <a:gd name="T44" fmla="*/ 0 w 411"/>
                  <a:gd name="T45" fmla="*/ 401 h 469"/>
                  <a:gd name="T46" fmla="*/ 0 w 411"/>
                  <a:gd name="T47" fmla="*/ 426 h 469"/>
                  <a:gd name="T48" fmla="*/ 42 w 411"/>
                  <a:gd name="T49" fmla="*/ 469 h 469"/>
                  <a:gd name="T50" fmla="*/ 368 w 411"/>
                  <a:gd name="T51" fmla="*/ 469 h 469"/>
                  <a:gd name="T52" fmla="*/ 411 w 411"/>
                  <a:gd name="T53" fmla="*/ 426 h 469"/>
                  <a:gd name="T54" fmla="*/ 411 w 411"/>
                  <a:gd name="T55" fmla="*/ 43 h 469"/>
                  <a:gd name="T56" fmla="*/ 368 w 411"/>
                  <a:gd name="T57" fmla="*/ 0 h 469"/>
                  <a:gd name="T58" fmla="*/ 212 w 411"/>
                  <a:gd name="T59" fmla="*/ 87 h 469"/>
                  <a:gd name="T60" fmla="*/ 271 w 411"/>
                  <a:gd name="T61" fmla="*/ 146 h 469"/>
                  <a:gd name="T62" fmla="*/ 212 w 411"/>
                  <a:gd name="T63" fmla="*/ 205 h 469"/>
                  <a:gd name="T64" fmla="*/ 153 w 411"/>
                  <a:gd name="T65" fmla="*/ 146 h 469"/>
                  <a:gd name="T66" fmla="*/ 212 w 411"/>
                  <a:gd name="T67" fmla="*/ 87 h 469"/>
                  <a:gd name="T68" fmla="*/ 307 w 411"/>
                  <a:gd name="T69" fmla="*/ 363 h 469"/>
                  <a:gd name="T70" fmla="*/ 307 w 411"/>
                  <a:gd name="T71" fmla="*/ 363 h 469"/>
                  <a:gd name="T72" fmla="*/ 212 w 411"/>
                  <a:gd name="T73" fmla="*/ 383 h 469"/>
                  <a:gd name="T74" fmla="*/ 117 w 411"/>
                  <a:gd name="T75" fmla="*/ 363 h 469"/>
                  <a:gd name="T76" fmla="*/ 117 w 411"/>
                  <a:gd name="T77" fmla="*/ 363 h 469"/>
                  <a:gd name="T78" fmla="*/ 117 w 411"/>
                  <a:gd name="T79" fmla="*/ 306 h 469"/>
                  <a:gd name="T80" fmla="*/ 180 w 411"/>
                  <a:gd name="T81" fmla="*/ 215 h 469"/>
                  <a:gd name="T82" fmla="*/ 212 w 411"/>
                  <a:gd name="T83" fmla="*/ 257 h 469"/>
                  <a:gd name="T84" fmla="*/ 244 w 411"/>
                  <a:gd name="T85" fmla="*/ 215 h 469"/>
                  <a:gd name="T86" fmla="*/ 307 w 411"/>
                  <a:gd name="T87" fmla="*/ 306 h 469"/>
                  <a:gd name="T88" fmla="*/ 307 w 411"/>
                  <a:gd name="T89" fmla="*/ 36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1" h="469">
                    <a:moveTo>
                      <a:pt x="36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41" y="68"/>
                      <a:pt x="56" y="83"/>
                      <a:pt x="56" y="101"/>
                    </a:cubicBezTo>
                    <a:cubicBezTo>
                      <a:pt x="56" y="119"/>
                      <a:pt x="41" y="134"/>
                      <a:pt x="23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3" y="157"/>
                      <a:pt x="23" y="157"/>
                      <a:pt x="23" y="157"/>
                    </a:cubicBezTo>
                    <a:cubicBezTo>
                      <a:pt x="41" y="157"/>
                      <a:pt x="56" y="172"/>
                      <a:pt x="56" y="190"/>
                    </a:cubicBezTo>
                    <a:cubicBezTo>
                      <a:pt x="56" y="208"/>
                      <a:pt x="41" y="223"/>
                      <a:pt x="23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41" y="246"/>
                      <a:pt x="56" y="261"/>
                      <a:pt x="56" y="279"/>
                    </a:cubicBezTo>
                    <a:cubicBezTo>
                      <a:pt x="56" y="298"/>
                      <a:pt x="41" y="312"/>
                      <a:pt x="23" y="312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23" y="335"/>
                      <a:pt x="23" y="335"/>
                      <a:pt x="23" y="335"/>
                    </a:cubicBezTo>
                    <a:cubicBezTo>
                      <a:pt x="41" y="335"/>
                      <a:pt x="56" y="350"/>
                      <a:pt x="56" y="368"/>
                    </a:cubicBezTo>
                    <a:cubicBezTo>
                      <a:pt x="56" y="387"/>
                      <a:pt x="41" y="401"/>
                      <a:pt x="23" y="401"/>
                    </a:cubicBezTo>
                    <a:cubicBezTo>
                      <a:pt x="0" y="401"/>
                      <a:pt x="0" y="401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cubicBezTo>
                      <a:pt x="0" y="450"/>
                      <a:pt x="19" y="469"/>
                      <a:pt x="42" y="469"/>
                    </a:cubicBezTo>
                    <a:cubicBezTo>
                      <a:pt x="368" y="469"/>
                      <a:pt x="368" y="469"/>
                      <a:pt x="368" y="469"/>
                    </a:cubicBezTo>
                    <a:cubicBezTo>
                      <a:pt x="392" y="469"/>
                      <a:pt x="411" y="450"/>
                      <a:pt x="411" y="426"/>
                    </a:cubicBezTo>
                    <a:cubicBezTo>
                      <a:pt x="411" y="43"/>
                      <a:pt x="411" y="43"/>
                      <a:pt x="411" y="43"/>
                    </a:cubicBezTo>
                    <a:cubicBezTo>
                      <a:pt x="411" y="20"/>
                      <a:pt x="392" y="0"/>
                      <a:pt x="368" y="0"/>
                    </a:cubicBezTo>
                    <a:close/>
                    <a:moveTo>
                      <a:pt x="212" y="87"/>
                    </a:moveTo>
                    <a:cubicBezTo>
                      <a:pt x="245" y="87"/>
                      <a:pt x="271" y="113"/>
                      <a:pt x="271" y="146"/>
                    </a:cubicBezTo>
                    <a:cubicBezTo>
                      <a:pt x="271" y="179"/>
                      <a:pt x="245" y="205"/>
                      <a:pt x="212" y="205"/>
                    </a:cubicBezTo>
                    <a:cubicBezTo>
                      <a:pt x="179" y="205"/>
                      <a:pt x="153" y="179"/>
                      <a:pt x="153" y="146"/>
                    </a:cubicBezTo>
                    <a:cubicBezTo>
                      <a:pt x="153" y="113"/>
                      <a:pt x="179" y="87"/>
                      <a:pt x="212" y="87"/>
                    </a:cubicBezTo>
                    <a:close/>
                    <a:moveTo>
                      <a:pt x="307" y="363"/>
                    </a:moveTo>
                    <a:cubicBezTo>
                      <a:pt x="307" y="363"/>
                      <a:pt x="307" y="363"/>
                      <a:pt x="307" y="363"/>
                    </a:cubicBezTo>
                    <a:cubicBezTo>
                      <a:pt x="305" y="374"/>
                      <a:pt x="263" y="383"/>
                      <a:pt x="212" y="383"/>
                    </a:cubicBezTo>
                    <a:cubicBezTo>
                      <a:pt x="161" y="383"/>
                      <a:pt x="119" y="374"/>
                      <a:pt x="117" y="363"/>
                    </a:cubicBezTo>
                    <a:cubicBezTo>
                      <a:pt x="117" y="363"/>
                      <a:pt x="117" y="363"/>
                      <a:pt x="117" y="363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7" y="264"/>
                      <a:pt x="143" y="228"/>
                      <a:pt x="180" y="215"/>
                    </a:cubicBezTo>
                    <a:cubicBezTo>
                      <a:pt x="212" y="257"/>
                      <a:pt x="212" y="257"/>
                      <a:pt x="212" y="257"/>
                    </a:cubicBezTo>
                    <a:cubicBezTo>
                      <a:pt x="244" y="215"/>
                      <a:pt x="244" y="215"/>
                      <a:pt x="244" y="215"/>
                    </a:cubicBezTo>
                    <a:cubicBezTo>
                      <a:pt x="281" y="228"/>
                      <a:pt x="307" y="264"/>
                      <a:pt x="307" y="306"/>
                    </a:cubicBezTo>
                    <a:lnTo>
                      <a:pt x="307" y="3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9" name="Freeform 35"/>
              <p:cNvSpPr/>
              <p:nvPr/>
            </p:nvSpPr>
            <p:spPr bwMode="auto">
              <a:xfrm>
                <a:off x="9056688" y="892176"/>
                <a:ext cx="90488" cy="169863"/>
              </a:xfrm>
              <a:custGeom>
                <a:avLst/>
                <a:gdLst>
                  <a:gd name="T0" fmla="*/ 23 w 32"/>
                  <a:gd name="T1" fmla="*/ 0 h 59"/>
                  <a:gd name="T2" fmla="*/ 9 w 32"/>
                  <a:gd name="T3" fmla="*/ 0 h 59"/>
                  <a:gd name="T4" fmla="*/ 0 w 32"/>
                  <a:gd name="T5" fmla="*/ 8 h 59"/>
                  <a:gd name="T6" fmla="*/ 0 w 32"/>
                  <a:gd name="T7" fmla="*/ 59 h 59"/>
                  <a:gd name="T8" fmla="*/ 9 w 32"/>
                  <a:gd name="T9" fmla="*/ 51 h 59"/>
                  <a:gd name="T10" fmla="*/ 23 w 32"/>
                  <a:gd name="T11" fmla="*/ 51 h 59"/>
                  <a:gd name="T12" fmla="*/ 32 w 32"/>
                  <a:gd name="T13" fmla="*/ 59 h 59"/>
                  <a:gd name="T14" fmla="*/ 32 w 32"/>
                  <a:gd name="T15" fmla="*/ 8 h 59"/>
                  <a:gd name="T16" fmla="*/ 23 w 32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59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5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80" name="Freeform 36"/>
              <p:cNvSpPr/>
              <p:nvPr/>
            </p:nvSpPr>
            <p:spPr bwMode="auto">
              <a:xfrm>
                <a:off x="9056688" y="1076326"/>
                <a:ext cx="90488" cy="171450"/>
              </a:xfrm>
              <a:custGeom>
                <a:avLst/>
                <a:gdLst>
                  <a:gd name="T0" fmla="*/ 23 w 32"/>
                  <a:gd name="T1" fmla="*/ 0 h 60"/>
                  <a:gd name="T2" fmla="*/ 9 w 32"/>
                  <a:gd name="T3" fmla="*/ 0 h 60"/>
                  <a:gd name="T4" fmla="*/ 0 w 32"/>
                  <a:gd name="T5" fmla="*/ 9 h 60"/>
                  <a:gd name="T6" fmla="*/ 0 w 32"/>
                  <a:gd name="T7" fmla="*/ 60 h 60"/>
                  <a:gd name="T8" fmla="*/ 9 w 32"/>
                  <a:gd name="T9" fmla="*/ 51 h 60"/>
                  <a:gd name="T10" fmla="*/ 23 w 32"/>
                  <a:gd name="T11" fmla="*/ 51 h 60"/>
                  <a:gd name="T12" fmla="*/ 32 w 32"/>
                  <a:gd name="T13" fmla="*/ 60 h 60"/>
                  <a:gd name="T14" fmla="*/ 32 w 32"/>
                  <a:gd name="T15" fmla="*/ 9 h 60"/>
                  <a:gd name="T16" fmla="*/ 23 w 32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0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6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Freeform 37"/>
              <p:cNvSpPr/>
              <p:nvPr/>
            </p:nvSpPr>
            <p:spPr bwMode="auto">
              <a:xfrm>
                <a:off x="9056688" y="1252538"/>
                <a:ext cx="90488" cy="209550"/>
              </a:xfrm>
              <a:custGeom>
                <a:avLst/>
                <a:gdLst>
                  <a:gd name="T0" fmla="*/ 32 w 32"/>
                  <a:gd name="T1" fmla="*/ 64 h 73"/>
                  <a:gd name="T2" fmla="*/ 23 w 32"/>
                  <a:gd name="T3" fmla="*/ 73 h 73"/>
                  <a:gd name="T4" fmla="*/ 9 w 32"/>
                  <a:gd name="T5" fmla="*/ 73 h 73"/>
                  <a:gd name="T6" fmla="*/ 0 w 32"/>
                  <a:gd name="T7" fmla="*/ 64 h 73"/>
                  <a:gd name="T8" fmla="*/ 0 w 32"/>
                  <a:gd name="T9" fmla="*/ 9 h 73"/>
                  <a:gd name="T10" fmla="*/ 9 w 32"/>
                  <a:gd name="T11" fmla="*/ 0 h 73"/>
                  <a:gd name="T12" fmla="*/ 23 w 32"/>
                  <a:gd name="T13" fmla="*/ 0 h 73"/>
                  <a:gd name="T14" fmla="*/ 32 w 32"/>
                  <a:gd name="T15" fmla="*/ 9 h 73"/>
                  <a:gd name="T16" fmla="*/ 32 w 32"/>
                  <a:gd name="T17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3">
                    <a:moveTo>
                      <a:pt x="32" y="64"/>
                    </a:moveTo>
                    <a:cubicBezTo>
                      <a:pt x="32" y="69"/>
                      <a:pt x="28" y="73"/>
                      <a:pt x="23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" y="73"/>
                      <a:pt x="0" y="69"/>
                      <a:pt x="0" y="6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2" y="4"/>
                      <a:pt x="32" y="9"/>
                    </a:cubicBezTo>
                    <a:lnTo>
                      <a:pt x="3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2" name="椭圆 81"/>
          <p:cNvSpPr/>
          <p:nvPr/>
        </p:nvSpPr>
        <p:spPr>
          <a:xfrm>
            <a:off x="9680575" y="4733925"/>
            <a:ext cx="882650" cy="882650"/>
          </a:xfrm>
          <a:prstGeom prst="ellipse">
            <a:avLst/>
          </a:prstGeom>
          <a:solidFill>
            <a:srgbClr val="C5785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10434638" y="4459288"/>
            <a:ext cx="298450" cy="298450"/>
          </a:xfrm>
          <a:prstGeom prst="ellipse">
            <a:avLst/>
          </a:prstGeom>
          <a:solidFill>
            <a:srgbClr val="C5785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2620711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组合 5"/>
          <p:cNvGrpSpPr/>
          <p:nvPr/>
        </p:nvGrpSpPr>
        <p:grpSpPr>
          <a:xfrm>
            <a:off x="603250" y="525463"/>
            <a:ext cx="4041775" cy="615315"/>
            <a:chOff x="1841967" y="2988135"/>
            <a:chExt cx="4042684" cy="616269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88135"/>
              <a:ext cx="812800" cy="616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02</a:t>
              </a:r>
              <a:r>
                <a:rPr kumimoji="0" lang="en-US" altLang="zh-CN" sz="4000" b="1" i="0" u="none" strike="noStrike" kern="0" cap="none" spc="0" normalizeH="0" baseline="0" noProof="1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.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2291" name="文本框"/>
            <p:cNvSpPr txBox="1"/>
            <p:nvPr/>
          </p:nvSpPr>
          <p:spPr>
            <a:xfrm>
              <a:off x="2689057" y="3022651"/>
              <a:ext cx="2701687" cy="3078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292" name="文本框 8"/>
            <p:cNvSpPr txBox="1"/>
            <p:nvPr/>
          </p:nvSpPr>
          <p:spPr>
            <a:xfrm>
              <a:off x="2645643" y="3329723"/>
              <a:ext cx="3239008" cy="2302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5" name="图片 14" descr="D:\lky\素材\VCG41N1493136743.jpgVCG41N14931367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1682750" y="2827020"/>
            <a:ext cx="2809875" cy="2840990"/>
          </a:xfrm>
          <a:prstGeom prst="round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520700" dir="8100000" algn="tr" rotWithShape="0">
              <a:srgbClr val="C5785C">
                <a:alpha val="10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2294" name="矩形 43"/>
          <p:cNvSpPr/>
          <p:nvPr>
            <p:custDataLst>
              <p:tags r:id="rId2"/>
            </p:custDataLst>
          </p:nvPr>
        </p:nvSpPr>
        <p:spPr>
          <a:xfrm>
            <a:off x="1187450" y="1965325"/>
            <a:ext cx="3838575" cy="1285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295" name="文本框 1"/>
          <p:cNvSpPr txBox="1"/>
          <p:nvPr>
            <p:custDataLst>
              <p:tags r:id="rId3"/>
            </p:custDataLst>
          </p:nvPr>
        </p:nvSpPr>
        <p:spPr>
          <a:xfrm>
            <a:off x="1250993" y="503003"/>
            <a:ext cx="4333377" cy="66802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+mn-ea"/>
              </a:rPr>
              <a:t>Equivalence Example</a:t>
            </a:r>
            <a:endParaRPr lang="en-US" sz="3200" b="1" dirty="0">
              <a:solidFill>
                <a:srgbClr val="C5785C"/>
              </a:solidFill>
              <a:latin typeface="Times New Roman" panose="02020603050405020304" pitchFamily="18" charset="0"/>
              <a:ea typeface="Noto Sans SC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solidFill>
                  <a:srgbClr val="EE822F">
                    <a:lumMod val="75000"/>
                  </a:srgbClr>
                </a:solidFill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375275" y="1374775"/>
            <a:ext cx="0" cy="4716463"/>
          </a:xfrm>
          <a:prstGeom prst="line">
            <a:avLst/>
          </a:prstGeom>
          <a:ln>
            <a:solidFill>
              <a:srgbClr val="C5785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299" name="矩形 9"/>
          <p:cNvSpPr/>
          <p:nvPr>
            <p:custDataLst>
              <p:tags r:id="rId4"/>
            </p:custDataLst>
          </p:nvPr>
        </p:nvSpPr>
        <p:spPr>
          <a:xfrm>
            <a:off x="5773738" y="2336800"/>
            <a:ext cx="5556250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302" name="矩形 18"/>
          <p:cNvSpPr/>
          <p:nvPr>
            <p:custDataLst>
              <p:tags r:id="rId5"/>
            </p:custDataLst>
          </p:nvPr>
        </p:nvSpPr>
        <p:spPr>
          <a:xfrm>
            <a:off x="5773738" y="4398963"/>
            <a:ext cx="5556250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54675" y="1603375"/>
            <a:ext cx="6055995" cy="2010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You have agreed to loan a friend $5000 for 5 years at a simple interest rate of 8% per year. How much interest will you receive from the loan? How much will your friend pay you at the end of 5 years?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24525" y="3278505"/>
            <a:ext cx="6096000" cy="1120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Total interest earned = Pin = ($5000)(0.08)(5 yr) = $2000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Amount due at end of loan = P + Pin = 5000 + 2000 = $7000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21680" y="4568825"/>
            <a:ext cx="406400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At 8% interest: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Times New Roman" panose="02020603050405020304" charset="0"/>
              <a:ea typeface="MiSans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21680" y="4992370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$1,000 today ≡ $1,469 in 5 years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Times New Roman" panose="02020603050405020304" charset="0"/>
              <a:ea typeface="MiSans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21680" y="5443220"/>
            <a:ext cx="6036945" cy="535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Because: F = 1000(1 + 0.08×5) = $1,400 (simple interest)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MiSans" pitchFamily="34" charset="-122"/>
              <a:ea typeface="MiSans" pitchFamily="34" charset="-122"/>
              <a:cs typeface="MiSans" pitchFamily="34" charset="-12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153800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"/>
          <p:cNvSpPr txBox="1"/>
          <p:nvPr/>
        </p:nvSpPr>
        <p:spPr>
          <a:xfrm>
            <a:off x="603250" y="516255"/>
            <a:ext cx="81280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03</a:t>
            </a:r>
            <a:r>
              <a:rPr kumimoji="0" lang="en-US" altLang="zh-CN" sz="4000" b="1" i="0" u="none" strike="noStrike" kern="0" cap="none" spc="0" normalizeH="0" baseline="0" noProof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.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C5785C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2" name="燕尾形 1"/>
          <p:cNvSpPr/>
          <p:nvPr>
            <p:custDataLst>
              <p:tags r:id="rId1"/>
            </p:custDataLst>
          </p:nvPr>
        </p:nvSpPr>
        <p:spPr>
          <a:xfrm>
            <a:off x="4006850" y="3111500"/>
            <a:ext cx="374650" cy="1000125"/>
          </a:xfrm>
          <a:prstGeom prst="chevron">
            <a:avLst/>
          </a:prstGeom>
          <a:solidFill>
            <a:srgbClr val="F3E8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燕尾形 10"/>
          <p:cNvSpPr/>
          <p:nvPr>
            <p:custDataLst>
              <p:tags r:id="rId2"/>
            </p:custDataLst>
          </p:nvPr>
        </p:nvSpPr>
        <p:spPr>
          <a:xfrm>
            <a:off x="7772400" y="3111500"/>
            <a:ext cx="373063" cy="1000125"/>
          </a:xfrm>
          <a:prstGeom prst="chevron">
            <a:avLst/>
          </a:prstGeom>
          <a:solidFill>
            <a:srgbClr val="F3E8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1" name="对角圆角矩形 20"/>
          <p:cNvSpPr/>
          <p:nvPr>
            <p:custDataLst>
              <p:tags r:id="rId3"/>
            </p:custDataLst>
          </p:nvPr>
        </p:nvSpPr>
        <p:spPr>
          <a:xfrm>
            <a:off x="1093788" y="3101975"/>
            <a:ext cx="2384425" cy="920750"/>
          </a:xfrm>
          <a:prstGeom prst="round2DiagRect">
            <a:avLst/>
          </a:prstGeom>
          <a:noFill/>
          <a:ln w="19050">
            <a:solidFill>
              <a:srgbClr val="C5785C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2" name="对角圆角矩形 21"/>
          <p:cNvSpPr/>
          <p:nvPr>
            <p:custDataLst>
              <p:tags r:id="rId4"/>
            </p:custDataLst>
          </p:nvPr>
        </p:nvSpPr>
        <p:spPr>
          <a:xfrm>
            <a:off x="4857750" y="3101975"/>
            <a:ext cx="2382838" cy="920750"/>
          </a:xfrm>
          <a:prstGeom prst="round2DiagRect">
            <a:avLst/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3" name="对角圆角矩形 22"/>
          <p:cNvSpPr/>
          <p:nvPr>
            <p:custDataLst>
              <p:tags r:id="rId5"/>
            </p:custDataLst>
          </p:nvPr>
        </p:nvSpPr>
        <p:spPr>
          <a:xfrm>
            <a:off x="8620125" y="3101975"/>
            <a:ext cx="2384425" cy="920750"/>
          </a:xfrm>
          <a:prstGeom prst="round2DiagRect">
            <a:avLst/>
          </a:prstGeom>
          <a:noFill/>
          <a:ln w="19050">
            <a:solidFill>
              <a:srgbClr val="C5785C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7418" name="文本框 23"/>
          <p:cNvSpPr txBox="1"/>
          <p:nvPr>
            <p:custDataLst>
              <p:tags r:id="rId6"/>
            </p:custDataLst>
          </p:nvPr>
        </p:nvSpPr>
        <p:spPr>
          <a:xfrm>
            <a:off x="1185545" y="3306445"/>
            <a:ext cx="20891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Comparing Alternatives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Times New Roman" panose="02020603050405020304" charset="0"/>
              <a:ea typeface="MiSans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419" name="文本框 24"/>
          <p:cNvSpPr txBox="1"/>
          <p:nvPr>
            <p:custDataLst>
              <p:tags r:id="rId7"/>
            </p:custDataLst>
          </p:nvPr>
        </p:nvSpPr>
        <p:spPr>
          <a:xfrm>
            <a:off x="5031423" y="3190240"/>
            <a:ext cx="2090737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Loan Repayment   Options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MiSans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420" name="文本框 25"/>
          <p:cNvSpPr txBox="1"/>
          <p:nvPr>
            <p:custDataLst>
              <p:tags r:id="rId8"/>
            </p:custDataLst>
          </p:nvPr>
        </p:nvSpPr>
        <p:spPr>
          <a:xfrm>
            <a:off x="8749983" y="3292475"/>
            <a:ext cx="209073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Investment Analysis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9"/>
            </p:custDataLst>
          </p:nvPr>
        </p:nvCxnSpPr>
        <p:spPr>
          <a:xfrm>
            <a:off x="1411288" y="3292475"/>
            <a:ext cx="1687513" cy="0"/>
          </a:xfrm>
          <a:prstGeom prst="line">
            <a:avLst/>
          </a:prstGeom>
          <a:ln w="19050">
            <a:solidFill>
              <a:srgbClr val="C5785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10"/>
            </p:custDataLst>
          </p:nvPr>
        </p:nvCxnSpPr>
        <p:spPr>
          <a:xfrm>
            <a:off x="5232400" y="3292475"/>
            <a:ext cx="16875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1"/>
            </p:custDataLst>
          </p:nvPr>
        </p:nvCxnSpPr>
        <p:spPr>
          <a:xfrm>
            <a:off x="8972550" y="3292475"/>
            <a:ext cx="1687513" cy="0"/>
          </a:xfrm>
          <a:prstGeom prst="line">
            <a:avLst/>
          </a:prstGeom>
          <a:ln w="19050">
            <a:solidFill>
              <a:srgbClr val="C5785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424" name="矩形 29"/>
          <p:cNvSpPr/>
          <p:nvPr>
            <p:custDataLst>
              <p:tags r:id="rId12"/>
            </p:custDataLst>
          </p:nvPr>
        </p:nvSpPr>
        <p:spPr>
          <a:xfrm>
            <a:off x="876300" y="1809750"/>
            <a:ext cx="2828925" cy="944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Convert all cash flows to equivalent values at the same point in time for fair comparison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Times New Roman" panose="02020603050405020304" charset="0"/>
              <a:ea typeface="MiSans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425" name="矩形 2"/>
          <p:cNvSpPr/>
          <p:nvPr>
            <p:custDataLst>
              <p:tags r:id="rId13"/>
            </p:custDataLst>
          </p:nvPr>
        </p:nvSpPr>
        <p:spPr>
          <a:xfrm>
            <a:off x="4638675" y="1809750"/>
            <a:ext cx="2828925" cy="944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Different payment schedules can be equivalent if they have the same present value.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Times New Roman" panose="02020603050405020304" charset="0"/>
              <a:ea typeface="MiSans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426" name="矩形 3"/>
          <p:cNvSpPr/>
          <p:nvPr>
            <p:custDataLst>
              <p:tags r:id="rId14"/>
            </p:custDataLst>
          </p:nvPr>
        </p:nvSpPr>
        <p:spPr>
          <a:xfrm>
            <a:off x="8401050" y="1809750"/>
            <a:ext cx="2828925" cy="944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MiSans" pitchFamily="34" charset="-122"/>
                <a:cs typeface="Times New Roman" panose="02020603050405020304" charset="0"/>
                <a:sym typeface="+mn-ea"/>
              </a:rPr>
              <a:t>Determine if different investment opportunities offer equivalent returns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E822F">
                  <a:lumMod val="75000"/>
                </a:srgbClr>
              </a:solidFill>
              <a:effectLst/>
              <a:uLnTx/>
              <a:uFillTx/>
              <a:latin typeface="Times New Roman" panose="02020603050405020304" charset="0"/>
              <a:ea typeface="MiSans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427" name="矩形 4"/>
          <p:cNvSpPr/>
          <p:nvPr>
            <p:custDataLst>
              <p:tags r:id="rId15"/>
            </p:custDataLst>
          </p:nvPr>
        </p:nvSpPr>
        <p:spPr>
          <a:xfrm>
            <a:off x="876300" y="4516438"/>
            <a:ext cx="2828925" cy="944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Arial" panose="020B0604020202020204" pitchFamily="34" charset="0"/>
              </a:rPr>
              <a:t>Example: Project A with $100 now and $150 in 2 years vs. Project B with $200 in 3 years, converted to present value using 5% rate rate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7428" name="矩形 9"/>
          <p:cNvSpPr/>
          <p:nvPr>
            <p:custDataLst>
              <p:tags r:id="rId16"/>
            </p:custDataLst>
          </p:nvPr>
        </p:nvSpPr>
        <p:spPr>
          <a:xfrm>
            <a:off x="4638675" y="4516438"/>
            <a:ext cx="2828925" cy="944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Arial" panose="020B0604020202020204" pitchFamily="34" charset="0"/>
              </a:rPr>
              <a:t>Example: 5-year loan with monthly payments of $200 vs. 3-year loan with monthly payments $350, 5 payments, both having value of $10,000.</a:t>
            </a:r>
          </a:p>
        </p:txBody>
      </p:sp>
      <p:sp>
        <p:nvSpPr>
          <p:cNvPr id="17429" name="矩形 11"/>
          <p:cNvSpPr/>
          <p:nvPr>
            <p:custDataLst>
              <p:tags r:id="rId17"/>
            </p:custDataLst>
          </p:nvPr>
        </p:nvSpPr>
        <p:spPr>
          <a:xfrm>
            <a:off x="8401050" y="4516438"/>
            <a:ext cx="2828925" cy="944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EE822F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Arial" panose="020B0604020202020204" pitchFamily="34" charset="0"/>
              </a:rPr>
              <a:t>Example: Stock A with 10% annual return vs. Bond B with 8% annual return plus 2% dividend, evaluated for with monthly total returns.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93788" y="539842"/>
            <a:ext cx="5305788" cy="457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+mn-ea"/>
              </a:rPr>
              <a:t>Applications of Equivalence</a:t>
            </a:r>
            <a:endParaRPr lang="en-US" altLang="en-US" sz="3200" b="1" dirty="0">
              <a:solidFill>
                <a:srgbClr val="C5785C"/>
              </a:solidFill>
              <a:latin typeface="Times New Roman" panose="02020603050405020304" pitchFamily="18" charset="0"/>
              <a:ea typeface="Noto Sans SC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13338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051175" y="1666875"/>
            <a:ext cx="60896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400" b="1" spc="300" noProof="1">
                <a:solidFill>
                  <a:srgbClr val="C5785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lt"/>
              </a:rPr>
              <a:t>Learning Objective</a:t>
            </a:r>
          </a:p>
        </p:txBody>
      </p:sp>
      <p:grpSp>
        <p:nvGrpSpPr>
          <p:cNvPr id="8194" name="组合 22"/>
          <p:cNvGrpSpPr/>
          <p:nvPr>
            <p:custDataLst>
              <p:tags r:id="rId1"/>
            </p:custDataLst>
          </p:nvPr>
        </p:nvGrpSpPr>
        <p:grpSpPr>
          <a:xfrm>
            <a:off x="1771650" y="2930525"/>
            <a:ext cx="2046288" cy="2225675"/>
            <a:chOff x="2969" y="4176"/>
            <a:chExt cx="3550" cy="3859"/>
          </a:xfrm>
        </p:grpSpPr>
        <p:sp>
          <p:nvSpPr>
            <p:cNvPr id="2" name="圆角矩形 1"/>
            <p:cNvSpPr/>
            <p:nvPr>
              <p:custDataLst>
                <p:tags r:id="rId17"/>
              </p:custDataLst>
            </p:nvPr>
          </p:nvSpPr>
          <p:spPr>
            <a:xfrm>
              <a:off x="3087" y="5400"/>
              <a:ext cx="3258" cy="2635"/>
            </a:xfrm>
            <a:prstGeom prst="roundRect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8"/>
              </p:custDataLst>
            </p:nvPr>
          </p:nvSpPr>
          <p:spPr>
            <a:xfrm>
              <a:off x="2969" y="6064"/>
              <a:ext cx="3550" cy="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Time Value Concept</a:t>
              </a:r>
              <a:endPara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9"/>
              </p:custDataLst>
            </p:nvPr>
          </p:nvSpPr>
          <p:spPr>
            <a:xfrm>
              <a:off x="3760" y="4176"/>
              <a:ext cx="2455" cy="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/>
              <a:r>
                <a:rPr lang="en-US" sz="7200" spc="300" noProof="1">
                  <a:solidFill>
                    <a:srgbClr val="C5785C"/>
                  </a:solidFill>
                  <a:latin typeface="黑体" panose="02010609060101010101" charset="-122"/>
                  <a:ea typeface="黑体" panose="02010609060101010101" charset="-122"/>
                  <a:cs typeface="字魂151号-联盟综艺体" charset="-122"/>
                  <a:sym typeface="+mn-lt"/>
                </a:rPr>
                <a:t>01</a:t>
              </a:r>
            </a:p>
          </p:txBody>
        </p:sp>
        <p:cxnSp>
          <p:nvCxnSpPr>
            <p:cNvPr id="5" name="直接连接符 4"/>
            <p:cNvCxnSpPr/>
            <p:nvPr>
              <p:custDataLst>
                <p:tags r:id="rId20"/>
              </p:custDataLst>
            </p:nvPr>
          </p:nvCxnSpPr>
          <p:spPr>
            <a:xfrm>
              <a:off x="4330" y="5862"/>
              <a:ext cx="828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8199" name="组合 23"/>
          <p:cNvGrpSpPr/>
          <p:nvPr>
            <p:custDataLst>
              <p:tags r:id="rId2"/>
            </p:custDataLst>
          </p:nvPr>
        </p:nvGrpSpPr>
        <p:grpSpPr>
          <a:xfrm>
            <a:off x="3933825" y="2965450"/>
            <a:ext cx="2046288" cy="2224088"/>
            <a:chOff x="2969" y="4177"/>
            <a:chExt cx="3550" cy="3858"/>
          </a:xfrm>
        </p:grpSpPr>
        <p:sp>
          <p:nvSpPr>
            <p:cNvPr id="27" name="文本框 26"/>
            <p:cNvSpPr txBox="1"/>
            <p:nvPr>
              <p:custDataLst>
                <p:tags r:id="rId13"/>
              </p:custDataLst>
            </p:nvPr>
          </p:nvSpPr>
          <p:spPr>
            <a:xfrm>
              <a:off x="3660" y="4177"/>
              <a:ext cx="2371" cy="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/>
              <a:r>
                <a:rPr lang="en-US" sz="7200" spc="300" noProof="1">
                  <a:solidFill>
                    <a:srgbClr val="C5785C"/>
                  </a:solidFill>
                  <a:latin typeface="黑体" panose="02010609060101010101" charset="-122"/>
                  <a:ea typeface="黑体" panose="02010609060101010101" charset="-122"/>
                  <a:cs typeface="字魂151号-联盟综艺体" charset="-122"/>
                  <a:sym typeface="+mn-lt"/>
                </a:rPr>
                <a:t>02</a:t>
              </a:r>
            </a:p>
          </p:txBody>
        </p:sp>
        <p:sp>
          <p:nvSpPr>
            <p:cNvPr id="25" name="圆角矩形 24"/>
            <p:cNvSpPr/>
            <p:nvPr>
              <p:custDataLst>
                <p:tags r:id="rId14"/>
              </p:custDataLst>
            </p:nvPr>
          </p:nvSpPr>
          <p:spPr>
            <a:xfrm>
              <a:off x="3087" y="5400"/>
              <a:ext cx="3258" cy="2635"/>
            </a:xfrm>
            <a:prstGeom prst="roundRect">
              <a:avLst/>
            </a:prstGeom>
            <a:solidFill>
              <a:srgbClr val="F3E8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C5785C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5"/>
              </p:custDataLst>
            </p:nvPr>
          </p:nvSpPr>
          <p:spPr>
            <a:xfrm>
              <a:off x="2969" y="6064"/>
              <a:ext cx="3550" cy="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C5785C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Simple Interest</a:t>
              </a:r>
              <a:endParaRPr lang="en-US" altLang="zh-CN" sz="24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16"/>
              </p:custDataLst>
            </p:nvPr>
          </p:nvCxnSpPr>
          <p:spPr>
            <a:xfrm>
              <a:off x="4330" y="5862"/>
              <a:ext cx="828" cy="0"/>
            </a:xfrm>
            <a:prstGeom prst="line">
              <a:avLst/>
            </a:prstGeom>
            <a:ln>
              <a:solidFill>
                <a:srgbClr val="C5785C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8204" name="组合 28"/>
          <p:cNvGrpSpPr/>
          <p:nvPr>
            <p:custDataLst>
              <p:tags r:id="rId3"/>
            </p:custDataLst>
          </p:nvPr>
        </p:nvGrpSpPr>
        <p:grpSpPr>
          <a:xfrm>
            <a:off x="6048375" y="2930525"/>
            <a:ext cx="2046288" cy="2259013"/>
            <a:chOff x="2969" y="4117"/>
            <a:chExt cx="3550" cy="3918"/>
          </a:xfrm>
        </p:grpSpPr>
        <p:sp>
          <p:nvSpPr>
            <p:cNvPr id="30" name="圆角矩形 29"/>
            <p:cNvSpPr/>
            <p:nvPr>
              <p:custDataLst>
                <p:tags r:id="rId9"/>
              </p:custDataLst>
            </p:nvPr>
          </p:nvSpPr>
          <p:spPr>
            <a:xfrm>
              <a:off x="3087" y="5400"/>
              <a:ext cx="3258" cy="2635"/>
            </a:xfrm>
            <a:prstGeom prst="roundRect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2969" y="6064"/>
              <a:ext cx="3550" cy="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Cash Flow Diagrams</a:t>
              </a:r>
              <a:endPara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3622" y="4117"/>
              <a:ext cx="2566" cy="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/>
              <a:r>
                <a:rPr lang="en-US" sz="7200" spc="300" noProof="1">
                  <a:solidFill>
                    <a:srgbClr val="C5785C"/>
                  </a:solidFill>
                  <a:latin typeface="黑体" panose="02010609060101010101" charset="-122"/>
                  <a:ea typeface="黑体" panose="02010609060101010101" charset="-122"/>
                  <a:cs typeface="字魂151号-联盟综艺体" charset="-122"/>
                  <a:sym typeface="+mn-lt"/>
                </a:rPr>
                <a:t>03</a:t>
              </a:r>
            </a:p>
          </p:txBody>
        </p:sp>
        <p:cxnSp>
          <p:nvCxnSpPr>
            <p:cNvPr id="33" name="直接连接符 32"/>
            <p:cNvCxnSpPr/>
            <p:nvPr>
              <p:custDataLst>
                <p:tags r:id="rId12"/>
              </p:custDataLst>
            </p:nvPr>
          </p:nvCxnSpPr>
          <p:spPr>
            <a:xfrm>
              <a:off x="4330" y="5862"/>
              <a:ext cx="828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8209" name="组合 43"/>
          <p:cNvGrpSpPr/>
          <p:nvPr>
            <p:custDataLst>
              <p:tags r:id="rId4"/>
            </p:custDataLst>
          </p:nvPr>
        </p:nvGrpSpPr>
        <p:grpSpPr>
          <a:xfrm>
            <a:off x="8131175" y="2965450"/>
            <a:ext cx="2046288" cy="2224088"/>
            <a:chOff x="2969" y="4177"/>
            <a:chExt cx="3550" cy="3858"/>
          </a:xfrm>
        </p:grpSpPr>
        <p:sp>
          <p:nvSpPr>
            <p:cNvPr id="45" name="文本框 44"/>
            <p:cNvSpPr txBox="1"/>
            <p:nvPr>
              <p:custDataLst>
                <p:tags r:id="rId5"/>
              </p:custDataLst>
            </p:nvPr>
          </p:nvSpPr>
          <p:spPr>
            <a:xfrm>
              <a:off x="3660" y="4177"/>
              <a:ext cx="2685" cy="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/>
              <a:r>
                <a:rPr lang="en-US" sz="7200" spc="300" noProof="1">
                  <a:solidFill>
                    <a:srgbClr val="C5785C"/>
                  </a:solidFill>
                  <a:latin typeface="黑体" panose="02010609060101010101" charset="-122"/>
                  <a:ea typeface="黑体" panose="02010609060101010101" charset="-122"/>
                  <a:cs typeface="字魂151号-联盟综艺体" charset="-122"/>
                  <a:sym typeface="+mn-lt"/>
                </a:rPr>
                <a:t>04</a:t>
              </a:r>
            </a:p>
          </p:txBody>
        </p:sp>
        <p:sp>
          <p:nvSpPr>
            <p:cNvPr id="46" name="圆角矩形 45"/>
            <p:cNvSpPr/>
            <p:nvPr>
              <p:custDataLst>
                <p:tags r:id="rId6"/>
              </p:custDataLst>
            </p:nvPr>
          </p:nvSpPr>
          <p:spPr>
            <a:xfrm>
              <a:off x="3087" y="5400"/>
              <a:ext cx="3258" cy="2635"/>
            </a:xfrm>
            <a:prstGeom prst="roundRect">
              <a:avLst/>
            </a:prstGeom>
            <a:solidFill>
              <a:srgbClr val="F3E8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solidFill>
                  <a:srgbClr val="C5785C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7"/>
              </p:custDataLst>
            </p:nvPr>
          </p:nvSpPr>
          <p:spPr>
            <a:xfrm>
              <a:off x="2969" y="6064"/>
              <a:ext cx="3550" cy="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C5785C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Equivalence</a:t>
              </a:r>
              <a:endParaRPr lang="en-US" altLang="zh-CN" sz="24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直接连接符 47"/>
            <p:cNvCxnSpPr/>
            <p:nvPr>
              <p:custDataLst>
                <p:tags r:id="rId8"/>
              </p:custDataLst>
            </p:nvPr>
          </p:nvCxnSpPr>
          <p:spPr>
            <a:xfrm>
              <a:off x="4330" y="5862"/>
              <a:ext cx="828" cy="0"/>
            </a:xfrm>
            <a:prstGeom prst="line">
              <a:avLst/>
            </a:prstGeom>
            <a:ln>
              <a:solidFill>
                <a:srgbClr val="C5785C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>
            <a:extLst>
              <a:ext uri="{FF2B5EF4-FFF2-40B4-BE49-F238E27FC236}">
                <a16:creationId xmlns:a16="http://schemas.microsoft.com/office/drawing/2014/main" id="{169D0E00-8CB6-8A10-A2A2-B25426009FFC}"/>
              </a:ext>
            </a:extLst>
          </p:cNvPr>
          <p:cNvSpPr/>
          <p:nvPr/>
        </p:nvSpPr>
        <p:spPr>
          <a:xfrm>
            <a:off x="2762250" y="3328988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prstClr val="black"/>
              </a:solidFill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</p:txBody>
      </p:sp>
      <p:sp>
        <p:nvSpPr>
          <p:cNvPr id="3" name="文本框">
            <a:extLst>
              <a:ext uri="{FF2B5EF4-FFF2-40B4-BE49-F238E27FC236}">
                <a16:creationId xmlns:a16="http://schemas.microsoft.com/office/drawing/2014/main" id="{007ACEE5-B356-3E6E-0F7F-26DD30437923}"/>
              </a:ext>
            </a:extLst>
          </p:cNvPr>
          <p:cNvSpPr txBox="1"/>
          <p:nvPr/>
        </p:nvSpPr>
        <p:spPr>
          <a:xfrm>
            <a:off x="3369425" y="3429639"/>
            <a:ext cx="5885411" cy="738664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FFFF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Practice Problems</a:t>
            </a:r>
            <a:endParaRPr lang="zh-CN" altLang="en-US" sz="4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1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810260" y="1016000"/>
                <a:ext cx="10571480" cy="515239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785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5785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roblem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785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1</a:t>
                </a: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785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5785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Simple Interest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Calculate the simple interest and future value</a:t>
                </a:r>
                <a:endParaRPr kumimoji="0" lang="en-US" altLang="zh-CN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a)$2,000 at 6% for 4 years</a:t>
                </a:r>
                <a:endParaRPr kumimoji="0" lang="en-US" altLang="zh-CN" sz="2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  </a:t>
                </a: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I = </a:t>
                </a:r>
                <a:r>
                  <a:rPr kumimoji="0" lang="en-US" altLang="zh-CN" sz="1800" b="0" i="1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P×i×n</a:t>
                </a: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  <a:sym typeface="+mn-ea"/>
                      </a:rPr>
                      <m:t>=2,000×6%×4=$480</m:t>
                    </m:r>
                  </m:oMath>
                </a14:m>
                <a:endParaRPr kumimoji="0" lang="en-US" altLang="zh-CN" sz="1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𝐹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=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𝑃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(1+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𝑖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×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)=2,000×(1+6%×4)=$2480</m:t>
                    </m:r>
                  </m:oMath>
                </a14:m>
                <a:endParaRPr kumimoji="0" lang="en-US" altLang="zh-CN" sz="1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b)$5,000 at 8% for 2.5 years</a:t>
                </a:r>
                <a:endParaRPr kumimoji="0" lang="en-US" altLang="zh-CN" sz="20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  </a:t>
                </a: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I = </a:t>
                </a:r>
                <a:r>
                  <a:rPr kumimoji="0" lang="en-US" altLang="zh-CN" sz="1800" b="0" i="1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P×i×n</a:t>
                </a: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  <a:sym typeface="+mn-ea"/>
                      </a:rPr>
                      <m:t>=5,000×6%×2.5=$1000</m:t>
                    </m:r>
                  </m:oMath>
                </a14:m>
                <a:endParaRPr kumimoji="0" lang="en-US" altLang="zh-CN" sz="1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𝐹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=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𝑃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(1+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𝑖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×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)=5,000×(1+8%×2.5)=$60000</m:t>
                    </m:r>
                  </m:oMath>
                </a14:m>
                <a:endParaRPr kumimoji="0" lang="en-US" altLang="zh-CN" sz="1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c)$800 at 4.5% for 18 months</a:t>
                </a:r>
                <a:endParaRPr kumimoji="0" lang="en-US" altLang="zh-CN" sz="20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 </a:t>
                </a: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I = </a:t>
                </a:r>
                <a:r>
                  <a:rPr kumimoji="0" lang="en-US" altLang="zh-CN" sz="1800" b="0" i="1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P×i×n</a:t>
                </a: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  <a:sym typeface="+mn-ea"/>
                      </a:rPr>
                      <m:t>=800×4.5%×(18÷12)=$54</m:t>
                    </m:r>
                  </m:oMath>
                </a14:m>
                <a:endParaRPr kumimoji="0" lang="en-US" altLang="zh-CN" sz="1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𝐹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=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𝑃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(1+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𝑖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×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cs typeface="DejaVu Math TeX Gyre" panose="02000503000000000000" charset="0"/>
                      </a:rPr>
                      <m:t>𝑛</m:t>
                    </m:r>
                    <m:r>
                      <a:rPr kumimoji="0" lang="en-US" altLang="zh-CN" sz="1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)=800×(1+4.5%×1.5)=$854</m:t>
                    </m:r>
                  </m:oMath>
                </a14:m>
                <a:endParaRPr kumimoji="0" lang="en-US" altLang="zh-CN" sz="1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 Regular" panose="02020503050405090304" charset="0"/>
                  <a:ea typeface="微软雅黑" panose="020B0503020204020204" charset="-122"/>
                  <a:cs typeface="Times New Roman Regular" panose="0202050305040509030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60" y="1016000"/>
                <a:ext cx="10571480" cy="5152390"/>
              </a:xfrm>
              <a:prstGeom prst="rect">
                <a:avLst/>
              </a:prstGeom>
              <a:blipFill>
                <a:blip r:embed="rId2"/>
                <a:stretch>
                  <a:fillRect l="-1499" t="-16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E6DC8BB0-E2BA-ABB8-C6C9-C582000F0FE1}"/>
              </a:ext>
            </a:extLst>
          </p:cNvPr>
          <p:cNvGrpSpPr/>
          <p:nvPr/>
        </p:nvGrpSpPr>
        <p:grpSpPr>
          <a:xfrm>
            <a:off x="10064750" y="1768475"/>
            <a:ext cx="1316038" cy="790575"/>
            <a:chOff x="9654540" y="1768263"/>
            <a:chExt cx="1316691" cy="790008"/>
          </a:xfrm>
        </p:grpSpPr>
        <p:sp>
          <p:nvSpPr>
            <p:cNvPr id="4" name="Freeform 22">
              <a:extLst>
                <a:ext uri="{FF2B5EF4-FFF2-40B4-BE49-F238E27FC236}">
                  <a16:creationId xmlns:a16="http://schemas.microsoft.com/office/drawing/2014/main" id="{B2572ED0-29FB-C231-FF7D-C8EB18FBA40F}"/>
                </a:ext>
              </a:extLst>
            </p:cNvPr>
            <p:cNvSpPr/>
            <p:nvPr/>
          </p:nvSpPr>
          <p:spPr>
            <a:xfrm>
              <a:off x="10008729" y="2202926"/>
              <a:ext cx="406602" cy="355345"/>
            </a:xfrm>
            <a:custGeom>
              <a:avLst/>
              <a:gdLst/>
              <a:ahLst/>
              <a:cxnLst>
                <a:cxn ang="0">
                  <a:pos x="406602" y="17194"/>
                </a:cxn>
                <a:cxn ang="0">
                  <a:pos x="0" y="355345"/>
                </a:cxn>
                <a:cxn ang="0">
                  <a:pos x="80175" y="0"/>
                </a:cxn>
                <a:cxn ang="0">
                  <a:pos x="406602" y="17194"/>
                </a:cxn>
              </a:cxnLst>
              <a:rect l="0" t="0" r="0" b="0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566172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24E34BC6-5F36-D6ED-B332-D9440920719D}"/>
                </a:ext>
              </a:extLst>
            </p:cNvPr>
            <p:cNvSpPr/>
            <p:nvPr/>
          </p:nvSpPr>
          <p:spPr>
            <a:xfrm>
              <a:off x="9654540" y="1768263"/>
              <a:ext cx="1316691" cy="680550"/>
            </a:xfrm>
            <a:custGeom>
              <a:avLst/>
              <a:gdLst/>
              <a:ahLst/>
              <a:cxnLst>
                <a:cxn ang="0">
                  <a:pos x="1316691" y="0"/>
                </a:cxn>
                <a:cxn ang="0">
                  <a:pos x="0" y="148691"/>
                </a:cxn>
                <a:cxn ang="0">
                  <a:pos x="801464" y="680550"/>
                </a:cxn>
                <a:cxn ang="0">
                  <a:pos x="1316691" y="0"/>
                </a:cxn>
              </a:cxnLst>
              <a:rect l="0" t="0" r="0" b="0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C1C7D0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EB2FB2A4-D56E-CACF-A8E7-4DD26C289884}"/>
                </a:ext>
              </a:extLst>
            </p:cNvPr>
            <p:cNvSpPr/>
            <p:nvPr/>
          </p:nvSpPr>
          <p:spPr>
            <a:xfrm>
              <a:off x="9940432" y="1814268"/>
              <a:ext cx="933913" cy="744003"/>
            </a:xfrm>
            <a:custGeom>
              <a:avLst/>
              <a:gdLst/>
              <a:ahLst/>
              <a:cxnLst>
                <a:cxn ang="0">
                  <a:pos x="933913" y="0"/>
                </a:cxn>
                <a:cxn ang="0">
                  <a:pos x="0" y="297601"/>
                </a:cxn>
                <a:cxn ang="0">
                  <a:pos x="68754" y="744003"/>
                </a:cxn>
                <a:cxn ang="0">
                  <a:pos x="148967" y="389170"/>
                </a:cxn>
                <a:cxn ang="0">
                  <a:pos x="933913" y="0"/>
                </a:cxn>
              </a:cxnLst>
              <a:rect l="0" t="0" r="0" b="0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893A5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7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文本框 1"/>
          <p:cNvSpPr txBox="1"/>
          <p:nvPr>
            <p:custDataLst>
              <p:tags r:id="rId1"/>
            </p:custDataLst>
          </p:nvPr>
        </p:nvSpPr>
        <p:spPr>
          <a:xfrm>
            <a:off x="5922963" y="3805238"/>
            <a:ext cx="2209800" cy="45243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90204" pitchFamily="34" charset="0"/>
              </a:rPr>
              <a:t>输入标题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80795" y="933450"/>
            <a:ext cx="9918700" cy="5672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 dirty="0" err="1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roblem</a:t>
            </a:r>
            <a:r>
              <a:rPr lang="en-US" altLang="zh-CN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</a:t>
            </a:r>
            <a:r>
              <a:rPr lang="zh-CN" altLang="en-US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Cash Flow Diagrams</a:t>
            </a:r>
          </a:p>
          <a:p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Draw cash flow diagrams for :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a) Borrowing $3,000,repaying $3,500 after 2 years at 8.33%simlpe interest</a:t>
            </a:r>
          </a:p>
          <a:p>
            <a:pPr lvl="0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D492"/>
                </a:solidFill>
                <a:effectLst/>
                <a:uLnTx/>
                <a:uFillTx/>
                <a:latin typeface="Times New Roman Regular" panose="02020503050405090304" charset="0"/>
                <a:ea typeface="Noto Sans SC" panose="020B0200000000000000" pitchFamily="34" charset="-122"/>
                <a:cs typeface="Times New Roman Regular" panose="02020503050405090304" charset="0"/>
                <a:sym typeface="+mn-ea"/>
              </a:rPr>
              <a:t>                             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D492"/>
                </a:solidFill>
                <a:effectLst/>
                <a:uLnTx/>
                <a:uFillTx/>
                <a:latin typeface="Times New Roman Regular" panose="02020503050405090304" charset="0"/>
                <a:ea typeface="Noto Sans SC" panose="020B0200000000000000" pitchFamily="34" charset="-122"/>
                <a:cs typeface="Times New Roman Regular" panose="02020503050405090304" charset="0"/>
                <a:sym typeface="+mn-ea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Regular" panose="02020503050405090304" charset="0"/>
                <a:ea typeface="微软雅黑" panose="020B0503020204020204" charset="-122"/>
                <a:cs typeface="Times New Roman Regular" panose="0202050305040509030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</p:txBody>
      </p:sp>
      <p:sp>
        <p:nvSpPr>
          <p:cNvPr id="5" name="Shape 36"/>
          <p:cNvSpPr/>
          <p:nvPr/>
        </p:nvSpPr>
        <p:spPr>
          <a:xfrm>
            <a:off x="3517901" y="2892425"/>
            <a:ext cx="5792470" cy="76200"/>
          </a:xfrm>
          <a:custGeom>
            <a:avLst/>
            <a:gdLst/>
            <a:ahLst/>
            <a:cxnLst/>
            <a:rect l="l" t="t" r="r" b="b"/>
            <a:pathLst>
              <a:path w="5111750" h="15875">
                <a:moveTo>
                  <a:pt x="0" y="0"/>
                </a:moveTo>
                <a:lnTo>
                  <a:pt x="5111750" y="0"/>
                </a:lnTo>
                <a:lnTo>
                  <a:pt x="5111750" y="15875"/>
                </a:lnTo>
                <a:lnTo>
                  <a:pt x="0" y="15875"/>
                </a:lnTo>
                <a:lnTo>
                  <a:pt x="0" y="0"/>
                </a:lnTo>
                <a:close/>
              </a:path>
            </a:pathLst>
          </a:custGeom>
          <a:solidFill>
            <a:srgbClr val="90A1B9"/>
          </a:solidFill>
        </p:spPr>
        <p:txBody>
          <a:bodyPr/>
          <a:lstStyle/>
          <a:p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6229985" y="2480310"/>
            <a:ext cx="0" cy="41211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6229985" y="2978150"/>
            <a:ext cx="0" cy="3651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603413" y="3299778"/>
            <a:ext cx="985173" cy="365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37E"/>
                </a:solidFill>
                <a:effectLst/>
                <a:uLnTx/>
                <a:uFillTx/>
                <a:latin typeface="Times New Roman Regular" panose="02020503050405090304" charset="0"/>
                <a:ea typeface="Noto Sans SC" panose="020B0200000000000000" pitchFamily="34" charset="-122"/>
                <a:cs typeface="Times New Roman Regular" panose="02020503050405090304" charset="0"/>
                <a:sym typeface="+mn-ea"/>
              </a:rPr>
              <a:t>-$3,500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80795" y="3805555"/>
            <a:ext cx="9392920" cy="452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b) Investing $5,000,receiving $6,000 after 3 years at 6.67% simple interest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Shape 36"/>
          <p:cNvSpPr/>
          <p:nvPr/>
        </p:nvSpPr>
        <p:spPr>
          <a:xfrm>
            <a:off x="3343910" y="5353685"/>
            <a:ext cx="5792470" cy="76200"/>
          </a:xfrm>
          <a:custGeom>
            <a:avLst/>
            <a:gdLst/>
            <a:ahLst/>
            <a:cxnLst/>
            <a:rect l="l" t="t" r="r" b="b"/>
            <a:pathLst>
              <a:path w="5111750" h="15875">
                <a:moveTo>
                  <a:pt x="0" y="0"/>
                </a:moveTo>
                <a:lnTo>
                  <a:pt x="5111750" y="0"/>
                </a:lnTo>
                <a:lnTo>
                  <a:pt x="5111750" y="15875"/>
                </a:lnTo>
                <a:lnTo>
                  <a:pt x="0" y="15875"/>
                </a:lnTo>
                <a:lnTo>
                  <a:pt x="0" y="0"/>
                </a:lnTo>
                <a:close/>
              </a:path>
            </a:pathLst>
          </a:custGeom>
          <a:solidFill>
            <a:srgbClr val="90A1B9"/>
          </a:solidFill>
        </p:spPr>
        <p:txBody>
          <a:bodyPr/>
          <a:lstStyle/>
          <a:p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6245860" y="4719955"/>
            <a:ext cx="0" cy="4914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6245860" y="5610225"/>
            <a:ext cx="0" cy="53784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786755" y="4389755"/>
            <a:ext cx="996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37E"/>
                </a:solidFill>
                <a:effectLst/>
                <a:uLnTx/>
                <a:uFillTx/>
                <a:latin typeface="Times New Roman Regular" panose="02020503050405090304" charset="0"/>
                <a:ea typeface="Noto Sans SC" panose="020B0200000000000000" pitchFamily="34" charset="-122"/>
                <a:cs typeface="Times New Roman Regular" panose="02020503050405090304" charset="0"/>
                <a:sym typeface="+mn-ea"/>
              </a:rPr>
              <a:t>-$5,000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86756" y="6082030"/>
            <a:ext cx="946554" cy="3409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D492"/>
                </a:solidFill>
                <a:effectLst/>
                <a:uLnTx/>
                <a:uFillTx/>
                <a:latin typeface="Times New Roman Regular" panose="02020503050405090304" charset="0"/>
                <a:ea typeface="Noto Sans SC" panose="020B0200000000000000" pitchFamily="34" charset="-122"/>
                <a:cs typeface="Times New Roman Regular" panose="02020503050405090304" charset="0"/>
                <a:sym typeface="+mn-ea"/>
              </a:rPr>
              <a:t>+$6,000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Regular" panose="02020503050405090304" charset="0"/>
              <a:ea typeface="微软雅黑" panose="020B0503020204020204" charset="-122"/>
              <a:cs typeface="Times New Roman Regular" panose="0202050305040509030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9CB0A06-9B7F-1A30-F549-FFBF11D35C5F}"/>
              </a:ext>
            </a:extLst>
          </p:cNvPr>
          <p:cNvSpPr txBox="1"/>
          <p:nvPr/>
        </p:nvSpPr>
        <p:spPr>
          <a:xfrm>
            <a:off x="5603413" y="2141339"/>
            <a:ext cx="10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D492"/>
                </a:solidFill>
                <a:latin typeface="Times New Roman Regular" panose="02020503050405090304" charset="0"/>
                <a:ea typeface="Noto Sans SC" panose="020B0200000000000000" pitchFamily="34" charset="-122"/>
                <a:sym typeface="+mn-ea"/>
              </a:rPr>
              <a:t>+$3,000</a:t>
            </a:r>
            <a:endParaRPr lang="zh-CN" altLang="en-US" b="1" dirty="0">
              <a:solidFill>
                <a:srgbClr val="00D492"/>
              </a:solidFill>
              <a:latin typeface="Times New Roman Regular" panose="02020503050405090304" charset="0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6418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 animBg="1"/>
      <p:bldP spid="14" grpId="0"/>
      <p:bldP spid="1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1055" y="663575"/>
            <a:ext cx="9564370" cy="5266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 dirty="0" err="1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roblem</a:t>
            </a:r>
            <a:r>
              <a:rPr lang="en-US" altLang="zh-CN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</a:t>
            </a:r>
            <a:r>
              <a:rPr lang="zh-CN" altLang="en-US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3200" dirty="0">
                <a:solidFill>
                  <a:srgbClr val="C5785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Equivalence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14158"/>
                </a:solidFill>
                <a:effectLst/>
                <a:uLnTx/>
                <a:uFillTx/>
                <a:latin typeface="Times New Roman Regular" panose="02020503050405090304" charset="0"/>
                <a:ea typeface="MiSans" pitchFamily="34" charset="-122"/>
                <a:cs typeface="Times New Roman Regular" panose="02020503050405090304" charset="0"/>
                <a:sym typeface="+mn-ea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7% simple interest, what amount in 4 years is equivalent to $2,500 today?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1D293D"/>
                </a:solidFill>
                <a:effectLst/>
                <a:uLnTx/>
                <a:uFillTx/>
                <a:latin typeface="Times New Roman "/>
                <a:ea typeface="MiSans" pitchFamily="34" charset="-122"/>
                <a:cs typeface="Times New Roman Regular" panose="02020503050405090304" charset="0"/>
                <a:sym typeface="+mn-ea"/>
              </a:rPr>
              <a:t>Solution approach: Use F = P(1 + i×n)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1D293D"/>
              </a:solidFill>
              <a:effectLst/>
              <a:uLnTx/>
              <a:uFillTx/>
              <a:latin typeface="Times New Roman "/>
              <a:ea typeface="MiSans" pitchFamily="34" charset="-122"/>
              <a:cs typeface="Times New Roman Regular" panose="02020503050405090304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14158"/>
                </a:solidFill>
                <a:effectLst/>
                <a:uLnTx/>
                <a:uFillTx/>
                <a:latin typeface="Times New Roman "/>
                <a:ea typeface="MiSans" pitchFamily="34" charset="-122"/>
                <a:cs typeface="Times New Roman Regular" panose="02020503050405090304" charset="0"/>
                <a:sym typeface="+mn-ea"/>
              </a:rPr>
              <a:t>F = 2500(1 + 0.07×4) = $3,200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14158"/>
                </a:solidFill>
                <a:effectLst/>
                <a:uLnTx/>
                <a:uFillTx/>
                <a:latin typeface="Times New Roman "/>
                <a:ea typeface="MiSans" pitchFamily="34" charset="-122"/>
                <a:cs typeface="Times New Roman Regular" panose="02020503050405090304" charset="0"/>
                <a:sym typeface="+mn-ea"/>
              </a:rPr>
              <a:t>Verify: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 "/>
              <a:ea typeface="微软雅黑" panose="020B0503020204020204" charset="-122"/>
              <a:cs typeface="Times New Roman Regular" panose="0202050305040509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"/>
                <a:ea typeface="微软雅黑" panose="020B0503020204020204" charset="-122"/>
                <a:cs typeface="Times New Roman Regular" panose="02020503050405090304" charset="0"/>
              </a:rPr>
              <a:t>Today's $2,500, when deposited at a simple interest rate of 7% for 4 years, amounts to $3,200 in principal and interest. Therefore, $3,200 in 4 years = today's $2,500.</a:t>
            </a:r>
          </a:p>
        </p:txBody>
      </p:sp>
    </p:spTree>
    <p:extLst>
      <p:ext uri="{BB962C8B-B14F-4D97-AF65-F5344CB8AC3E}">
        <p14:creationId xmlns:p14="http://schemas.microsoft.com/office/powerpoint/2010/main" val="3175467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60145" y="792480"/>
            <a:ext cx="10177145" cy="5388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1012306" y="532765"/>
                <a:ext cx="9859645" cy="56483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3200" dirty="0">
                    <a:solidFill>
                      <a:srgbClr val="C5785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</a:t>
                </a:r>
                <a:r>
                  <a:rPr lang="en-US" altLang="zh-CN" sz="3200" dirty="0" err="1">
                    <a:solidFill>
                      <a:srgbClr val="C5785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roblem</a:t>
                </a:r>
                <a:r>
                  <a:rPr lang="en-US" altLang="zh-CN" sz="3200" dirty="0">
                    <a:solidFill>
                      <a:srgbClr val="C5785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4</a:t>
                </a:r>
                <a:r>
                  <a:rPr lang="zh-CN" altLang="en-US" sz="3200" dirty="0">
                    <a:solidFill>
                      <a:srgbClr val="C5785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lang="en-US" sz="3200" dirty="0">
                    <a:solidFill>
                      <a:srgbClr val="C5785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Comparison</a:t>
                </a:r>
              </a:p>
              <a:p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Compare simple interest earnings: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Option A: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$10,000 at 5% for 5 years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0" i="0" u="none" strike="noStrike" kern="1200" cap="none" spc="0" normalizeH="0" noProof="0" dirty="0">
                    <a:ln>
                      <a:noFill/>
                    </a:ln>
                    <a:solidFill>
                      <a:srgbClr val="1E293B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MiSans" pitchFamily="34" charset="-122"/>
                    <a:cs typeface="Times New Roman Regular" panose="02020503050405090304" charset="0"/>
                    <a:sym typeface="+mn-ea"/>
                  </a:rPr>
                  <a:t>       </a:t>
                </a:r>
                <a:r>
                  <a:rPr kumimoji="0" lang="en-US" altLang="zh-CN" sz="23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  <a:sym typeface="+mn-ea"/>
                  </a:rPr>
                  <a:t>I = </a:t>
                </a:r>
                <a:r>
                  <a:rPr kumimoji="0" lang="en-US" altLang="zh-CN" sz="2300" b="0" i="1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  <a:sym typeface="+mn-ea"/>
                  </a:rPr>
                  <a:t>P×i×n</a:t>
                </a:r>
                <a:endParaRPr kumimoji="0" lang="en-US" altLang="zh-CN" sz="23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kumimoji="0" lang="en-US" sz="2300" b="0" i="1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=10000×0.05×5=$2,500</m:t>
                    </m:r>
                  </m:oMath>
                </a14:m>
                <a:endParaRPr kumimoji="0" lang="en-US" sz="23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300" b="0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0" lang="en-US" sz="2300" b="0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𝐹</m:t>
                        </m:r>
                      </m:e>
                      <m:sub>
                        <m:r>
                          <a:rPr kumimoji="0" lang="en-US" sz="2300" b="0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𝐴</m:t>
                        </m:r>
                      </m:sub>
                    </m:sSub>
                    <m:r>
                      <a:rPr kumimoji="0" lang="en-US" sz="2300" b="0" i="1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=10000+2500= $12500</m:t>
                    </m:r>
                  </m:oMath>
                </a14:m>
                <a:endParaRPr kumimoji="0" lang="en-US" sz="2300" b="0" i="0" u="none" strike="noStrike" kern="1200" cap="none" spc="0" normalizeH="0" noProof="0" dirty="0">
                  <a:ln>
                    <a:noFill/>
                  </a:ln>
                  <a:solidFill>
                    <a:srgbClr val="4874C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b="0" i="0" u="none" strike="noStrike" kern="1200" cap="none" spc="0" normalizeH="0" noProof="0" dirty="0">
                  <a:ln>
                    <a:noFill/>
                  </a:ln>
                  <a:solidFill>
                    <a:srgbClr val="44546A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  <a:sym typeface="+mn-e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Option B: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$10,000 at 8% for 3 years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3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  <a:sym typeface="+mn-ea"/>
                  </a:rPr>
                  <a:t>       I = </a:t>
                </a:r>
                <a:r>
                  <a:rPr kumimoji="0" lang="en-US" altLang="zh-CN" sz="2300" b="0" i="1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  <a:sym typeface="+mn-ea"/>
                  </a:rPr>
                  <a:t>P×i×n</a:t>
                </a:r>
                <a:endParaRPr kumimoji="0" lang="en-US" altLang="zh-CN" sz="23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  <a:sym typeface="+mn-ea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0" lang="en-US" sz="2300" b="0" i="1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=10000×0.08×3=$2,400</m:t>
                    </m:r>
                  </m:oMath>
                </a14:m>
                <a:endParaRPr kumimoji="0" lang="en-US" sz="23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00" b="0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 Regular" panose="02020503050405090304" charset="0"/>
                    <a:sym typeface="+mn-ea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300" b="0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0" lang="en-US" sz="2300" b="0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𝐹</m:t>
                        </m:r>
                      </m:e>
                      <m:sub>
                        <m:r>
                          <a:rPr kumimoji="0" lang="en-US" sz="2300" b="0" i="1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𝐴</m:t>
                        </m:r>
                      </m:sub>
                    </m:sSub>
                    <m:r>
                      <a:rPr kumimoji="0" lang="en-US" sz="2300" b="0" i="1" u="none" strike="noStrike" kern="1200" cap="none" spc="0" normalizeH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ejaVu Math TeX Gyre" panose="02000503000000000000" charset="0"/>
                        <a:ea typeface="宋体" charset="0"/>
                        <a:cs typeface="DejaVu Math TeX Gyre" panose="02000503000000000000" charset="0"/>
                      </a:rPr>
                      <m:t>=10000+2500= $12500</m:t>
                    </m:r>
                  </m:oMath>
                </a14:m>
                <a:endParaRPr kumimoji="0" lang="en-US" sz="2300" b="0" i="0" u="none" strike="noStrike" kern="1200" cap="none" spc="0" normalizeH="0" noProof="0" dirty="0">
                  <a:ln>
                    <a:noFill/>
                  </a:ln>
                  <a:solidFill>
                    <a:srgbClr val="4874C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300" b="0" i="0" u="none" strike="noStrike" kern="1200" cap="none" spc="0" normalizeH="0" noProof="0" dirty="0">
                  <a:ln>
                    <a:noFill/>
                  </a:ln>
                  <a:solidFill>
                    <a:srgbClr val="44546A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 Regular" panose="02020503050405090304" charset="0"/>
                  <a:sym typeface="+mn-e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3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Conclusion: Option A yields higher interest</a:t>
                </a: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06" y="532765"/>
                <a:ext cx="9859645" cy="5648325"/>
              </a:xfrm>
              <a:prstGeom prst="rect">
                <a:avLst/>
              </a:prstGeom>
              <a:blipFill>
                <a:blip r:embed="rId2"/>
                <a:stretch>
                  <a:fillRect l="-1546" t="-15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890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762250" y="3328988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9220" name="文本框"/>
          <p:cNvSpPr txBox="1"/>
          <p:nvPr/>
        </p:nvSpPr>
        <p:spPr>
          <a:xfrm>
            <a:off x="3771900" y="3429639"/>
            <a:ext cx="4648200" cy="738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marR="0" lvl="0" algn="ctr">
              <a:buClrTx/>
              <a:buSzTx/>
              <a:tabLst/>
              <a:defRPr/>
            </a:pPr>
            <a:r>
              <a:rPr lang="en-US" altLang="zh-CN" sz="4800" b="1" dirty="0">
                <a:solidFill>
                  <a:srgbClr val="FFFFFF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Key Take aways</a:t>
            </a:r>
          </a:p>
        </p:txBody>
      </p:sp>
    </p:spTree>
    <p:extLst>
      <p:ext uri="{BB962C8B-B14F-4D97-AF65-F5344CB8AC3E}">
        <p14:creationId xmlns:p14="http://schemas.microsoft.com/office/powerpoint/2010/main" val="66898066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组合 5"/>
          <p:cNvGrpSpPr/>
          <p:nvPr/>
        </p:nvGrpSpPr>
        <p:grpSpPr>
          <a:xfrm>
            <a:off x="603250" y="517525"/>
            <a:ext cx="3547979" cy="615315"/>
            <a:chOff x="1841967" y="2979880"/>
            <a:chExt cx="3548777" cy="616268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79880"/>
              <a:ext cx="812800" cy="6162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01</a:t>
              </a:r>
              <a:r>
                <a:rPr kumimoji="0" lang="en-US" altLang="zh-CN" sz="4000" b="1" i="0" u="none" strike="noStrike" kern="0" cap="none" spc="0" normalizeH="0" baseline="0" noProof="1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.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0243" name="文本框"/>
            <p:cNvSpPr txBox="1"/>
            <p:nvPr/>
          </p:nvSpPr>
          <p:spPr>
            <a:xfrm>
              <a:off x="2689057" y="3022651"/>
              <a:ext cx="2701687" cy="3078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0246" name="组合 45"/>
          <p:cNvGrpSpPr/>
          <p:nvPr>
            <p:custDataLst>
              <p:tags r:id="rId1"/>
            </p:custDataLst>
          </p:nvPr>
        </p:nvGrpSpPr>
        <p:grpSpPr>
          <a:xfrm>
            <a:off x="1352549" y="477017"/>
            <a:ext cx="8493579" cy="2331498"/>
            <a:chOff x="1729013" y="4423111"/>
            <a:chExt cx="4874081" cy="3808649"/>
          </a:xfrm>
        </p:grpSpPr>
        <p:sp>
          <p:nvSpPr>
            <p:cNvPr id="10247" name="矩形 46"/>
            <p:cNvSpPr/>
            <p:nvPr>
              <p:custDataLst>
                <p:tags r:id="rId3"/>
              </p:custDataLst>
            </p:nvPr>
          </p:nvSpPr>
          <p:spPr>
            <a:xfrm>
              <a:off x="1792334" y="5329209"/>
              <a:ext cx="4810760" cy="2808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Time value of money: The continuing offer of banks to pay interest for the temporary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Use of other people’s money is ample proof that there is a time value of money.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Arial" panose="020B0604020202020204" pitchFamily="34" charset="0"/>
                </a:rPr>
                <a:t>Thus, we would always choose to receive $100 today rather than the promise of $100 to be paid at a future date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  <p:sp>
          <p:nvSpPr>
            <p:cNvPr id="10248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1792334" y="4423111"/>
              <a:ext cx="3119968" cy="6272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srgbClr val="C5785C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Time Values</a:t>
              </a:r>
            </a:p>
          </p:txBody>
        </p:sp>
        <p:sp>
          <p:nvSpPr>
            <p:cNvPr id="10249" name="矩形 1"/>
            <p:cNvSpPr/>
            <p:nvPr>
              <p:custDataLst>
                <p:tags r:id="rId5"/>
              </p:custDataLst>
            </p:nvPr>
          </p:nvSpPr>
          <p:spPr>
            <a:xfrm>
              <a:off x="1729013" y="6318505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251" name="矩形 3"/>
            <p:cNvSpPr/>
            <p:nvPr>
              <p:custDataLst>
                <p:tags r:id="rId6"/>
              </p:custDataLst>
            </p:nvPr>
          </p:nvSpPr>
          <p:spPr>
            <a:xfrm>
              <a:off x="1729648" y="7492620"/>
              <a:ext cx="4810760" cy="739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82" name="椭圆 81"/>
          <p:cNvSpPr/>
          <p:nvPr/>
        </p:nvSpPr>
        <p:spPr>
          <a:xfrm>
            <a:off x="9789432" y="5064483"/>
            <a:ext cx="882650" cy="882650"/>
          </a:xfrm>
          <a:prstGeom prst="ellipse">
            <a:avLst/>
          </a:prstGeom>
          <a:solidFill>
            <a:srgbClr val="C5785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10522857" y="4766033"/>
            <a:ext cx="298450" cy="298450"/>
          </a:xfrm>
          <a:prstGeom prst="ellipse">
            <a:avLst/>
          </a:prstGeom>
          <a:solidFill>
            <a:srgbClr val="C5785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2" name="文本框">
            <a:extLst>
              <a:ext uri="{FF2B5EF4-FFF2-40B4-BE49-F238E27FC236}">
                <a16:creationId xmlns:a16="http://schemas.microsoft.com/office/drawing/2014/main" id="{71D9976B-CDD3-D32E-9313-9F9288FAF042}"/>
              </a:ext>
            </a:extLst>
          </p:cNvPr>
          <p:cNvSpPr txBox="1"/>
          <p:nvPr/>
        </p:nvSpPr>
        <p:spPr>
          <a:xfrm>
            <a:off x="603250" y="2646287"/>
            <a:ext cx="812617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02</a:t>
            </a:r>
            <a:r>
              <a:rPr kumimoji="0" lang="en-US" altLang="zh-CN" sz="4000" b="1" i="0" u="none" strike="noStrike" kern="0" cap="none" spc="0" normalizeH="0" baseline="0" noProof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.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C5785C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B8BAC6EB-0FB2-2C08-0B64-EA31605D24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8869" y="2634507"/>
            <a:ext cx="3076575" cy="627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Simple interest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FFCC3F-A423-BB9C-E596-BD54D416114E}"/>
              </a:ext>
            </a:extLst>
          </p:cNvPr>
          <p:cNvSpPr txBox="1"/>
          <p:nvPr/>
        </p:nvSpPr>
        <p:spPr>
          <a:xfrm>
            <a:off x="1415866" y="3295711"/>
            <a:ext cx="9475291" cy="45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40404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I = P × </a:t>
            </a:r>
            <a:r>
              <a:rPr lang="en-US" altLang="zh-CN" dirty="0" err="1">
                <a:solidFill>
                  <a:srgbClr val="40404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i</a:t>
            </a:r>
            <a:r>
              <a:rPr lang="en-US" altLang="zh-CN" dirty="0">
                <a:solidFill>
                  <a:srgbClr val="40404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× n. Interest is calculated only on the principal amount, not on accumulated interest.</a:t>
            </a:r>
          </a:p>
        </p:txBody>
      </p:sp>
      <p:sp>
        <p:nvSpPr>
          <p:cNvPr id="6" name="文本框">
            <a:extLst>
              <a:ext uri="{FF2B5EF4-FFF2-40B4-BE49-F238E27FC236}">
                <a16:creationId xmlns:a16="http://schemas.microsoft.com/office/drawing/2014/main" id="{E73E0AC2-2BDA-6627-2258-7E18150C70A0}"/>
              </a:ext>
            </a:extLst>
          </p:cNvPr>
          <p:cNvSpPr txBox="1"/>
          <p:nvPr/>
        </p:nvSpPr>
        <p:spPr>
          <a:xfrm>
            <a:off x="603250" y="3808958"/>
            <a:ext cx="812617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03</a:t>
            </a:r>
            <a:r>
              <a:rPr kumimoji="0" lang="en-US" altLang="zh-CN" sz="4000" b="1" i="0" u="none" strike="noStrike" kern="0" cap="none" spc="0" normalizeH="0" baseline="0" noProof="1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.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C5785C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DC856-9AEE-0679-9665-575F20FBB675}"/>
              </a:ext>
            </a:extLst>
          </p:cNvPr>
          <p:cNvSpPr txBox="1"/>
          <p:nvPr/>
        </p:nvSpPr>
        <p:spPr>
          <a:xfrm>
            <a:off x="1305212" y="3780037"/>
            <a:ext cx="4153973" cy="65017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Cash Flow Diagrams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74EF65-C071-3C62-E4C8-5AFC5236DF64}"/>
              </a:ext>
            </a:extLst>
          </p:cNvPr>
          <p:cNvSpPr txBox="1"/>
          <p:nvPr/>
        </p:nvSpPr>
        <p:spPr>
          <a:xfrm>
            <a:off x="1415865" y="4424273"/>
            <a:ext cx="9018773" cy="437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dirty="0">
                <a:solidFill>
                  <a:srgbClr val="40404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Visual representation of cash flows over time. Up arrows = inflows, down arrows = outflows.</a:t>
            </a:r>
          </a:p>
        </p:txBody>
      </p:sp>
    </p:spTree>
    <p:extLst>
      <p:ext uri="{BB962C8B-B14F-4D97-AF65-F5344CB8AC3E}">
        <p14:creationId xmlns:p14="http://schemas.microsoft.com/office/powerpoint/2010/main" val="3675423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237"/>
          <p:cNvSpPr txBox="1"/>
          <p:nvPr/>
        </p:nvSpPr>
        <p:spPr>
          <a:xfrm>
            <a:off x="1339850" y="2578100"/>
            <a:ext cx="95123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Thank you</a:t>
            </a:r>
            <a:r>
              <a:rPr lang="zh-CN" altLang="en-US" sz="4800" b="1" dirty="0">
                <a:solidFill>
                  <a:srgbClr val="C5785C"/>
                </a:solidFill>
                <a:latin typeface="The Serif Hand Light" panose="03070302030502020204" pitchFamily="66" charset="0"/>
                <a:ea typeface="Noto Sans SC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！</a:t>
            </a:r>
            <a:endParaRPr lang="zh-CN" altLang="zh-CN" sz="4800" b="1" dirty="0">
              <a:solidFill>
                <a:srgbClr val="C5785C"/>
              </a:solidFill>
              <a:latin typeface="The Serif Hand Light" panose="03070302030502020204" pitchFamily="66" charset="0"/>
              <a:ea typeface="Noto Sans SC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20484" name="组合 1"/>
          <p:cNvGrpSpPr/>
          <p:nvPr/>
        </p:nvGrpSpPr>
        <p:grpSpPr>
          <a:xfrm>
            <a:off x="5032375" y="5099050"/>
            <a:ext cx="2376488" cy="255588"/>
            <a:chOff x="3016216" y="4754476"/>
            <a:chExt cx="2374938" cy="256537"/>
          </a:xfrm>
        </p:grpSpPr>
        <p:sp>
          <p:nvSpPr>
            <p:cNvPr id="20485" name="文本框 469"/>
            <p:cNvSpPr txBox="1"/>
            <p:nvPr/>
          </p:nvSpPr>
          <p:spPr>
            <a:xfrm>
              <a:off x="3479367" y="4754490"/>
              <a:ext cx="1911787" cy="2457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zh-CN" altLang="en-US" sz="1600" dirty="0">
                  <a:solidFill>
                    <a:srgbClr val="FAFAFA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主讲人：</a:t>
              </a:r>
            </a:p>
          </p:txBody>
        </p:sp>
        <p:sp>
          <p:nvSpPr>
            <p:cNvPr id="473" name="Shape 1875"/>
            <p:cNvSpPr/>
            <p:nvPr/>
          </p:nvSpPr>
          <p:spPr>
            <a:xfrm>
              <a:off x="3016216" y="4754476"/>
              <a:ext cx="333645" cy="25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62" y="11880"/>
                  </a:moveTo>
                  <a:cubicBezTo>
                    <a:pt x="2700" y="19710"/>
                    <a:pt x="2700" y="19710"/>
                    <a:pt x="2700" y="19710"/>
                  </a:cubicBezTo>
                  <a:cubicBezTo>
                    <a:pt x="6854" y="19710"/>
                    <a:pt x="6854" y="19710"/>
                    <a:pt x="6854" y="19710"/>
                  </a:cubicBezTo>
                  <a:cubicBezTo>
                    <a:pt x="7892" y="21060"/>
                    <a:pt x="9138" y="21600"/>
                    <a:pt x="10592" y="21600"/>
                  </a:cubicBezTo>
                  <a:cubicBezTo>
                    <a:pt x="12046" y="21600"/>
                    <a:pt x="13292" y="21060"/>
                    <a:pt x="14331" y="19710"/>
                  </a:cubicBezTo>
                  <a:cubicBezTo>
                    <a:pt x="18069" y="19710"/>
                    <a:pt x="18069" y="19710"/>
                    <a:pt x="18069" y="19710"/>
                  </a:cubicBezTo>
                  <a:cubicBezTo>
                    <a:pt x="16823" y="11880"/>
                    <a:pt x="16823" y="11880"/>
                    <a:pt x="16823" y="11880"/>
                  </a:cubicBezTo>
                  <a:cubicBezTo>
                    <a:pt x="17862" y="11880"/>
                    <a:pt x="17862" y="11880"/>
                    <a:pt x="17862" y="11880"/>
                  </a:cubicBezTo>
                  <a:cubicBezTo>
                    <a:pt x="17862" y="7560"/>
                    <a:pt x="17862" y="7560"/>
                    <a:pt x="17862" y="7560"/>
                  </a:cubicBezTo>
                  <a:cubicBezTo>
                    <a:pt x="20146" y="6750"/>
                    <a:pt x="20146" y="6750"/>
                    <a:pt x="20146" y="6750"/>
                  </a:cubicBezTo>
                  <a:cubicBezTo>
                    <a:pt x="20146" y="9180"/>
                    <a:pt x="20146" y="9180"/>
                    <a:pt x="20146" y="9180"/>
                  </a:cubicBezTo>
                  <a:cubicBezTo>
                    <a:pt x="19731" y="13770"/>
                    <a:pt x="19731" y="13770"/>
                    <a:pt x="19731" y="13770"/>
                  </a:cubicBezTo>
                  <a:cubicBezTo>
                    <a:pt x="21392" y="13770"/>
                    <a:pt x="21392" y="13770"/>
                    <a:pt x="21392" y="13770"/>
                  </a:cubicBezTo>
                  <a:cubicBezTo>
                    <a:pt x="20977" y="9180"/>
                    <a:pt x="20977" y="9180"/>
                    <a:pt x="20977" y="9180"/>
                  </a:cubicBezTo>
                  <a:cubicBezTo>
                    <a:pt x="20977" y="6210"/>
                    <a:pt x="20977" y="6210"/>
                    <a:pt x="20977" y="6210"/>
                  </a:cubicBezTo>
                  <a:cubicBezTo>
                    <a:pt x="21600" y="5940"/>
                    <a:pt x="21600" y="5940"/>
                    <a:pt x="21600" y="5940"/>
                  </a:cubicBezTo>
                  <a:cubicBezTo>
                    <a:pt x="21600" y="4050"/>
                    <a:pt x="21600" y="4050"/>
                    <a:pt x="21600" y="405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0" y="4050"/>
                    <a:pt x="0" y="4050"/>
                    <a:pt x="0" y="4050"/>
                  </a:cubicBezTo>
                  <a:cubicBezTo>
                    <a:pt x="0" y="5940"/>
                    <a:pt x="0" y="5940"/>
                    <a:pt x="0" y="5940"/>
                  </a:cubicBezTo>
                  <a:cubicBezTo>
                    <a:pt x="3946" y="7560"/>
                    <a:pt x="3946" y="7560"/>
                    <a:pt x="3946" y="7560"/>
                  </a:cubicBezTo>
                  <a:cubicBezTo>
                    <a:pt x="3946" y="11880"/>
                    <a:pt x="3946" y="11880"/>
                    <a:pt x="3946" y="11880"/>
                  </a:cubicBezTo>
                  <a:cubicBezTo>
                    <a:pt x="4362" y="11880"/>
                    <a:pt x="4362" y="11880"/>
                    <a:pt x="4362" y="11880"/>
                  </a:cubicBezTo>
                  <a:close/>
                  <a:moveTo>
                    <a:pt x="14746" y="11880"/>
                  </a:moveTo>
                  <a:cubicBezTo>
                    <a:pt x="14954" y="12420"/>
                    <a:pt x="14954" y="12690"/>
                    <a:pt x="14954" y="12960"/>
                  </a:cubicBezTo>
                  <a:cubicBezTo>
                    <a:pt x="14954" y="14850"/>
                    <a:pt x="14331" y="16470"/>
                    <a:pt x="13500" y="17820"/>
                  </a:cubicBezTo>
                  <a:cubicBezTo>
                    <a:pt x="12877" y="18900"/>
                    <a:pt x="11838" y="19710"/>
                    <a:pt x="10592" y="19710"/>
                  </a:cubicBezTo>
                  <a:cubicBezTo>
                    <a:pt x="9554" y="19710"/>
                    <a:pt x="8515" y="18900"/>
                    <a:pt x="7685" y="17820"/>
                  </a:cubicBezTo>
                  <a:cubicBezTo>
                    <a:pt x="6854" y="16470"/>
                    <a:pt x="6438" y="14850"/>
                    <a:pt x="6438" y="12960"/>
                  </a:cubicBezTo>
                  <a:cubicBezTo>
                    <a:pt x="6438" y="12690"/>
                    <a:pt x="6438" y="12420"/>
                    <a:pt x="6438" y="11880"/>
                  </a:cubicBezTo>
                  <a:lnTo>
                    <a:pt x="14746" y="11880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762250" y="3328988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9218" name="组合 1"/>
          <p:cNvGrpSpPr/>
          <p:nvPr/>
        </p:nvGrpSpPr>
        <p:grpSpPr>
          <a:xfrm>
            <a:off x="3771900" y="2505075"/>
            <a:ext cx="4648200" cy="1663228"/>
            <a:chOff x="3771605" y="2145300"/>
            <a:chExt cx="4648835" cy="1663220"/>
          </a:xfrm>
        </p:grpSpPr>
        <p:sp>
          <p:nvSpPr>
            <p:cNvPr id="11" name="文本框"/>
            <p:cNvSpPr txBox="1"/>
            <p:nvPr/>
          </p:nvSpPr>
          <p:spPr>
            <a:xfrm>
              <a:off x="4598461" y="2145300"/>
              <a:ext cx="2995079" cy="676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P</a:t>
              </a:r>
              <a:r>
                <a:rPr lang="en-US" altLang="zh-CN" sz="4400" kern="0" noProof="1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art</a:t>
              </a:r>
              <a:r>
                <a:rPr lang="en-US" altLang="zh-CN" sz="4400" kern="0" dirty="0">
                  <a:solidFill>
                    <a:srgbClr val="8C5042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 01</a:t>
              </a:r>
            </a:p>
          </p:txBody>
        </p:sp>
        <p:sp>
          <p:nvSpPr>
            <p:cNvPr id="9220" name="文本框"/>
            <p:cNvSpPr txBox="1"/>
            <p:nvPr/>
          </p:nvSpPr>
          <p:spPr>
            <a:xfrm>
              <a:off x="3771605" y="3069860"/>
              <a:ext cx="4648835" cy="738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Time Value</a:t>
              </a:r>
              <a:endParaRPr lang="zh-CN" altLang="en-US" sz="4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本框"/>
          <p:cNvSpPr txBox="1"/>
          <p:nvPr/>
        </p:nvSpPr>
        <p:spPr>
          <a:xfrm>
            <a:off x="631767" y="632052"/>
            <a:ext cx="5076306" cy="44319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 dirty="0">
                <a:solidFill>
                  <a:srgbClr val="C5785C"/>
                </a:solidFill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Why Money Has Time Value</a:t>
            </a:r>
            <a:endParaRPr lang="en-US" altLang="zh-CN" dirty="0">
              <a:solidFill>
                <a:srgbClr val="C578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94EEA2CC-3A1B-A9A9-0980-0771A6FBB6D7}"/>
              </a:ext>
            </a:extLst>
          </p:cNvPr>
          <p:cNvSpPr/>
          <p:nvPr/>
        </p:nvSpPr>
        <p:spPr>
          <a:xfrm>
            <a:off x="588471" y="1109344"/>
            <a:ext cx="5274773" cy="1250662"/>
          </a:xfrm>
          <a:custGeom>
            <a:avLst/>
            <a:gdLst/>
            <a:ahLst/>
            <a:cxnLst/>
            <a:rect l="l" t="t" r="r" b="b"/>
            <a:pathLst>
              <a:path w="5353050" h="1333500">
                <a:moveTo>
                  <a:pt x="38100" y="0"/>
                </a:moveTo>
                <a:lnTo>
                  <a:pt x="5238756" y="0"/>
                </a:lnTo>
                <a:cubicBezTo>
                  <a:pt x="5301836" y="0"/>
                  <a:pt x="5353050" y="51214"/>
                  <a:pt x="5353050" y="114294"/>
                </a:cubicBezTo>
                <a:lnTo>
                  <a:pt x="5353050" y="1219206"/>
                </a:lnTo>
                <a:cubicBezTo>
                  <a:pt x="5353050" y="1282286"/>
                  <a:pt x="5301836" y="1333500"/>
                  <a:pt x="5238756" y="1333500"/>
                </a:cubicBez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EF2F2"/>
              </a:gs>
              <a:gs pos="100000">
                <a:srgbClr val="FFE2E2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18364F45-BCF0-0D05-3DCD-129557F4F997}"/>
              </a:ext>
            </a:extLst>
          </p:cNvPr>
          <p:cNvSpPr/>
          <p:nvPr/>
        </p:nvSpPr>
        <p:spPr>
          <a:xfrm>
            <a:off x="588471" y="1109344"/>
            <a:ext cx="45719" cy="1250662"/>
          </a:xfrm>
          <a:custGeom>
            <a:avLst/>
            <a:gdLst/>
            <a:ahLst/>
            <a:cxnLst/>
            <a:rect l="l" t="t" r="r" b="b"/>
            <a:pathLst>
              <a:path w="38100" h="1333500">
                <a:moveTo>
                  <a:pt x="38100" y="0"/>
                </a:moveTo>
                <a:lnTo>
                  <a:pt x="38100" y="0"/>
                </a:lnTo>
                <a:lnTo>
                  <a:pt x="38100" y="1333500"/>
                </a:ln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B2C36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CDC3CFEC-E0A2-38D6-5653-BC1758FEBF72}"/>
              </a:ext>
            </a:extLst>
          </p:cNvPr>
          <p:cNvSpPr/>
          <p:nvPr/>
        </p:nvSpPr>
        <p:spPr>
          <a:xfrm>
            <a:off x="798021" y="1299844"/>
            <a:ext cx="375429" cy="2898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B2C36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BCBE5F46-2404-4EA7-1ABE-811B976EFB2B}"/>
              </a:ext>
            </a:extLst>
          </p:cNvPr>
          <p:cNvSpPr/>
          <p:nvPr/>
        </p:nvSpPr>
        <p:spPr>
          <a:xfrm>
            <a:off x="912321" y="1414143"/>
            <a:ext cx="150172" cy="115949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9050"/>
                </a:moveTo>
                <a:cubicBezTo>
                  <a:pt x="19050" y="13781"/>
                  <a:pt x="14794" y="9525"/>
                  <a:pt x="9525" y="9525"/>
                </a:cubicBezTo>
                <a:cubicBezTo>
                  <a:pt x="4256" y="9525"/>
                  <a:pt x="0" y="13781"/>
                  <a:pt x="0" y="19050"/>
                </a:cubicBezTo>
                <a:lnTo>
                  <a:pt x="0" y="119062"/>
                </a:lnTo>
                <a:cubicBezTo>
                  <a:pt x="0" y="132219"/>
                  <a:pt x="10656" y="142875"/>
                  <a:pt x="23813" y="142875"/>
                </a:cubicBezTo>
                <a:lnTo>
                  <a:pt x="142875" y="142875"/>
                </a:lnTo>
                <a:cubicBezTo>
                  <a:pt x="148144" y="142875"/>
                  <a:pt x="152400" y="138619"/>
                  <a:pt x="152400" y="133350"/>
                </a:cubicBezTo>
                <a:cubicBezTo>
                  <a:pt x="152400" y="128081"/>
                  <a:pt x="148144" y="123825"/>
                  <a:pt x="142875" y="123825"/>
                </a:cubicBezTo>
                <a:lnTo>
                  <a:pt x="23813" y="123825"/>
                </a:lnTo>
                <a:cubicBezTo>
                  <a:pt x="21193" y="123825"/>
                  <a:pt x="19050" y="121682"/>
                  <a:pt x="19050" y="119062"/>
                </a:cubicBezTo>
                <a:lnTo>
                  <a:pt x="19050" y="19050"/>
                </a:lnTo>
                <a:close/>
                <a:moveTo>
                  <a:pt x="140077" y="44827"/>
                </a:moveTo>
                <a:cubicBezTo>
                  <a:pt x="143798" y="41106"/>
                  <a:pt x="143798" y="35064"/>
                  <a:pt x="140077" y="31343"/>
                </a:cubicBezTo>
                <a:cubicBezTo>
                  <a:pt x="136356" y="27622"/>
                  <a:pt x="130314" y="27622"/>
                  <a:pt x="126593" y="31343"/>
                </a:cubicBezTo>
                <a:lnTo>
                  <a:pt x="95250" y="62716"/>
                </a:lnTo>
                <a:lnTo>
                  <a:pt x="78165" y="45660"/>
                </a:lnTo>
                <a:cubicBezTo>
                  <a:pt x="74444" y="41940"/>
                  <a:pt x="68401" y="41940"/>
                  <a:pt x="64681" y="45660"/>
                </a:cubicBezTo>
                <a:lnTo>
                  <a:pt x="36106" y="74235"/>
                </a:lnTo>
                <a:cubicBezTo>
                  <a:pt x="32385" y="77956"/>
                  <a:pt x="32385" y="83999"/>
                  <a:pt x="36106" y="87719"/>
                </a:cubicBezTo>
                <a:cubicBezTo>
                  <a:pt x="39826" y="91440"/>
                  <a:pt x="45869" y="91440"/>
                  <a:pt x="49590" y="87719"/>
                </a:cubicBezTo>
                <a:lnTo>
                  <a:pt x="71438" y="65871"/>
                </a:lnTo>
                <a:lnTo>
                  <a:pt x="88523" y="82957"/>
                </a:lnTo>
                <a:cubicBezTo>
                  <a:pt x="92244" y="86678"/>
                  <a:pt x="98286" y="86678"/>
                  <a:pt x="102007" y="82957"/>
                </a:cubicBezTo>
                <a:lnTo>
                  <a:pt x="140107" y="44857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95A4496F-DB72-DAE1-DE9E-341985E9710A}"/>
              </a:ext>
            </a:extLst>
          </p:cNvPr>
          <p:cNvSpPr/>
          <p:nvPr/>
        </p:nvSpPr>
        <p:spPr>
          <a:xfrm>
            <a:off x="1293321" y="1356994"/>
            <a:ext cx="901029" cy="202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F172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Inflation</a:t>
            </a:r>
            <a:endParaRPr lang="en-US" sz="16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C1F8BD04-8C24-700A-6BB5-9D89EBB75279}"/>
              </a:ext>
            </a:extLst>
          </p:cNvPr>
          <p:cNvSpPr/>
          <p:nvPr/>
        </p:nvSpPr>
        <p:spPr>
          <a:xfrm>
            <a:off x="798021" y="1757044"/>
            <a:ext cx="4955659" cy="3768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14158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The purchasing power of money decreases over time due to inflation. $100 today buys more than $100 in the future</a:t>
            </a:r>
            <a:r>
              <a:rPr lang="en-US" sz="1200" dirty="0">
                <a:solidFill>
                  <a:srgbClr val="31415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C183A784-9EEC-EA2D-925F-74406EDBB393}"/>
              </a:ext>
            </a:extLst>
          </p:cNvPr>
          <p:cNvSpPr/>
          <p:nvPr/>
        </p:nvSpPr>
        <p:spPr>
          <a:xfrm>
            <a:off x="588471" y="2394100"/>
            <a:ext cx="5274773" cy="1177602"/>
          </a:xfrm>
          <a:custGeom>
            <a:avLst/>
            <a:gdLst/>
            <a:ahLst/>
            <a:cxnLst/>
            <a:rect l="l" t="t" r="r" b="b"/>
            <a:pathLst>
              <a:path w="5353050" h="1333500">
                <a:moveTo>
                  <a:pt x="38100" y="0"/>
                </a:moveTo>
                <a:lnTo>
                  <a:pt x="5238756" y="0"/>
                </a:lnTo>
                <a:cubicBezTo>
                  <a:pt x="5301836" y="0"/>
                  <a:pt x="5353050" y="51214"/>
                  <a:pt x="5353050" y="114294"/>
                </a:cubicBezTo>
                <a:lnTo>
                  <a:pt x="5353050" y="1219206"/>
                </a:lnTo>
                <a:cubicBezTo>
                  <a:pt x="5353050" y="1282286"/>
                  <a:pt x="5301836" y="1333500"/>
                  <a:pt x="5238756" y="1333500"/>
                </a:cubicBez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EFF6FF"/>
              </a:gs>
              <a:gs pos="100000">
                <a:srgbClr val="DBEAFE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628759B4-39A9-52B0-B70C-AC568285568C}"/>
              </a:ext>
            </a:extLst>
          </p:cNvPr>
          <p:cNvSpPr/>
          <p:nvPr/>
        </p:nvSpPr>
        <p:spPr>
          <a:xfrm>
            <a:off x="588471" y="2394100"/>
            <a:ext cx="45719" cy="1177602"/>
          </a:xfrm>
          <a:custGeom>
            <a:avLst/>
            <a:gdLst/>
            <a:ahLst/>
            <a:cxnLst/>
            <a:rect l="l" t="t" r="r" b="b"/>
            <a:pathLst>
              <a:path w="38100" h="1333500">
                <a:moveTo>
                  <a:pt x="38100" y="0"/>
                </a:moveTo>
                <a:lnTo>
                  <a:pt x="38100" y="0"/>
                </a:lnTo>
                <a:lnTo>
                  <a:pt x="38100" y="1333500"/>
                </a:ln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7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0">
            <a:extLst>
              <a:ext uri="{FF2B5EF4-FFF2-40B4-BE49-F238E27FC236}">
                <a16:creationId xmlns:a16="http://schemas.microsoft.com/office/drawing/2014/main" id="{8D2636C6-4C37-5B3B-37F8-476417562A71}"/>
              </a:ext>
            </a:extLst>
          </p:cNvPr>
          <p:cNvSpPr/>
          <p:nvPr/>
        </p:nvSpPr>
        <p:spPr>
          <a:xfrm>
            <a:off x="798021" y="2527332"/>
            <a:ext cx="375429" cy="2898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2B7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1">
            <a:extLst>
              <a:ext uri="{FF2B5EF4-FFF2-40B4-BE49-F238E27FC236}">
                <a16:creationId xmlns:a16="http://schemas.microsoft.com/office/drawing/2014/main" id="{8763B7AA-220D-3607-EA29-92FBA3845F92}"/>
              </a:ext>
            </a:extLst>
          </p:cNvPr>
          <p:cNvSpPr/>
          <p:nvPr/>
        </p:nvSpPr>
        <p:spPr>
          <a:xfrm flipV="1">
            <a:off x="912321" y="2557144"/>
            <a:ext cx="150172" cy="222394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cubicBezTo>
                  <a:pt x="80576" y="0"/>
                  <a:pt x="84594" y="2411"/>
                  <a:pt x="86678" y="6251"/>
                </a:cubicBezTo>
                <a:lnTo>
                  <a:pt x="150971" y="125313"/>
                </a:lnTo>
                <a:cubicBezTo>
                  <a:pt x="152966" y="129004"/>
                  <a:pt x="152876" y="133469"/>
                  <a:pt x="150733" y="137071"/>
                </a:cubicBezTo>
                <a:cubicBezTo>
                  <a:pt x="148590" y="140672"/>
                  <a:pt x="144691" y="142875"/>
                  <a:pt x="140494" y="142875"/>
                </a:cubicBezTo>
                <a:lnTo>
                  <a:pt x="11906" y="142875"/>
                </a:lnTo>
                <a:cubicBezTo>
                  <a:pt x="7709" y="142875"/>
                  <a:pt x="3840" y="140672"/>
                  <a:pt x="1667" y="137071"/>
                </a:cubicBezTo>
                <a:cubicBezTo>
                  <a:pt x="-506" y="133469"/>
                  <a:pt x="-566" y="129004"/>
                  <a:pt x="1429" y="125313"/>
                </a:cubicBezTo>
                <a:lnTo>
                  <a:pt x="65723" y="6251"/>
                </a:lnTo>
                <a:cubicBezTo>
                  <a:pt x="67806" y="2411"/>
                  <a:pt x="71824" y="0"/>
                  <a:pt x="76200" y="0"/>
                </a:cubicBezTo>
                <a:close/>
                <a:moveTo>
                  <a:pt x="76200" y="50006"/>
                </a:moveTo>
                <a:cubicBezTo>
                  <a:pt x="72241" y="50006"/>
                  <a:pt x="69056" y="53191"/>
                  <a:pt x="69056" y="57150"/>
                </a:cubicBezTo>
                <a:lnTo>
                  <a:pt x="69056" y="90488"/>
                </a:lnTo>
                <a:cubicBezTo>
                  <a:pt x="69056" y="94446"/>
                  <a:pt x="72241" y="97631"/>
                  <a:pt x="76200" y="97631"/>
                </a:cubicBezTo>
                <a:cubicBezTo>
                  <a:pt x="80159" y="97631"/>
                  <a:pt x="83344" y="94446"/>
                  <a:pt x="83344" y="90488"/>
                </a:cubicBezTo>
                <a:lnTo>
                  <a:pt x="83344" y="57150"/>
                </a:lnTo>
                <a:cubicBezTo>
                  <a:pt x="83344" y="53191"/>
                  <a:pt x="80159" y="50006"/>
                  <a:pt x="76200" y="50006"/>
                </a:cubicBezTo>
                <a:close/>
                <a:moveTo>
                  <a:pt x="84147" y="114300"/>
                </a:moveTo>
                <a:cubicBezTo>
                  <a:pt x="84328" y="111350"/>
                  <a:pt x="82857" y="108543"/>
                  <a:pt x="80328" y="107014"/>
                </a:cubicBezTo>
                <a:cubicBezTo>
                  <a:pt x="77799" y="105484"/>
                  <a:pt x="74630" y="105484"/>
                  <a:pt x="72102" y="107014"/>
                </a:cubicBezTo>
                <a:cubicBezTo>
                  <a:pt x="69573" y="108543"/>
                  <a:pt x="68102" y="111350"/>
                  <a:pt x="68282" y="114300"/>
                </a:cubicBezTo>
                <a:cubicBezTo>
                  <a:pt x="68102" y="117250"/>
                  <a:pt x="69573" y="120057"/>
                  <a:pt x="72102" y="121586"/>
                </a:cubicBezTo>
                <a:cubicBezTo>
                  <a:pt x="74630" y="123116"/>
                  <a:pt x="77799" y="123116"/>
                  <a:pt x="80328" y="121586"/>
                </a:cubicBezTo>
                <a:cubicBezTo>
                  <a:pt x="82857" y="120057"/>
                  <a:pt x="84328" y="117250"/>
                  <a:pt x="84147" y="11430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87F26B3E-FFEB-E127-D2C5-63D060AC1FC1}"/>
              </a:ext>
            </a:extLst>
          </p:cNvPr>
          <p:cNvSpPr/>
          <p:nvPr/>
        </p:nvSpPr>
        <p:spPr>
          <a:xfrm>
            <a:off x="1293321" y="2576626"/>
            <a:ext cx="1867758" cy="202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F172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Risk &amp; Uncertainty</a:t>
            </a:r>
            <a:endParaRPr lang="en-US" sz="1600" dirty="0"/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17913C5A-80F3-55F9-0A00-9313C029EB3F}"/>
              </a:ext>
            </a:extLst>
          </p:cNvPr>
          <p:cNvSpPr/>
          <p:nvPr/>
        </p:nvSpPr>
        <p:spPr>
          <a:xfrm>
            <a:off x="770887" y="2893837"/>
            <a:ext cx="4955659" cy="5334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14158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Future payments carry risk. Money received today is certain, while future payments may not materialize.</a:t>
            </a:r>
          </a:p>
        </p:txBody>
      </p:sp>
      <p:sp>
        <p:nvSpPr>
          <p:cNvPr id="18" name="Shape 14">
            <a:extLst>
              <a:ext uri="{FF2B5EF4-FFF2-40B4-BE49-F238E27FC236}">
                <a16:creationId xmlns:a16="http://schemas.microsoft.com/office/drawing/2014/main" id="{55EDB53E-6387-685C-8AAD-CC9CECEE3026}"/>
              </a:ext>
            </a:extLst>
          </p:cNvPr>
          <p:cNvSpPr/>
          <p:nvPr/>
        </p:nvSpPr>
        <p:spPr>
          <a:xfrm>
            <a:off x="588471" y="3638086"/>
            <a:ext cx="5274773" cy="1172768"/>
          </a:xfrm>
          <a:custGeom>
            <a:avLst/>
            <a:gdLst/>
            <a:ahLst/>
            <a:cxnLst/>
            <a:rect l="l" t="t" r="r" b="b"/>
            <a:pathLst>
              <a:path w="5353050" h="1333500">
                <a:moveTo>
                  <a:pt x="38100" y="0"/>
                </a:moveTo>
                <a:lnTo>
                  <a:pt x="5238756" y="0"/>
                </a:lnTo>
                <a:cubicBezTo>
                  <a:pt x="5301836" y="0"/>
                  <a:pt x="5353050" y="51214"/>
                  <a:pt x="5353050" y="114294"/>
                </a:cubicBezTo>
                <a:lnTo>
                  <a:pt x="5353050" y="1219206"/>
                </a:lnTo>
                <a:cubicBezTo>
                  <a:pt x="5353050" y="1282286"/>
                  <a:pt x="5301836" y="1333500"/>
                  <a:pt x="5238756" y="1333500"/>
                </a:cubicBez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ECFDF5"/>
              </a:gs>
              <a:gs pos="100000">
                <a:srgbClr val="D0FAE5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19" name="Shape 15">
            <a:extLst>
              <a:ext uri="{FF2B5EF4-FFF2-40B4-BE49-F238E27FC236}">
                <a16:creationId xmlns:a16="http://schemas.microsoft.com/office/drawing/2014/main" id="{F6DF0D1B-745A-506E-480C-020BFC4F12E2}"/>
              </a:ext>
            </a:extLst>
          </p:cNvPr>
          <p:cNvSpPr/>
          <p:nvPr/>
        </p:nvSpPr>
        <p:spPr>
          <a:xfrm>
            <a:off x="588470" y="3605796"/>
            <a:ext cx="45719" cy="1205058"/>
          </a:xfrm>
          <a:custGeom>
            <a:avLst/>
            <a:gdLst/>
            <a:ahLst/>
            <a:cxnLst/>
            <a:rect l="l" t="t" r="r" b="b"/>
            <a:pathLst>
              <a:path w="38100" h="1333500">
                <a:moveTo>
                  <a:pt x="38100" y="0"/>
                </a:moveTo>
                <a:lnTo>
                  <a:pt x="38100" y="0"/>
                </a:lnTo>
                <a:lnTo>
                  <a:pt x="38100" y="1333500"/>
                </a:ln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BC7D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6">
            <a:extLst>
              <a:ext uri="{FF2B5EF4-FFF2-40B4-BE49-F238E27FC236}">
                <a16:creationId xmlns:a16="http://schemas.microsoft.com/office/drawing/2014/main" id="{33691423-3E63-619F-6BE0-526DC2597EF9}"/>
              </a:ext>
            </a:extLst>
          </p:cNvPr>
          <p:cNvSpPr/>
          <p:nvPr/>
        </p:nvSpPr>
        <p:spPr>
          <a:xfrm>
            <a:off x="798020" y="3649159"/>
            <a:ext cx="375429" cy="2898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00BC7D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7">
            <a:extLst>
              <a:ext uri="{FF2B5EF4-FFF2-40B4-BE49-F238E27FC236}">
                <a16:creationId xmlns:a16="http://schemas.microsoft.com/office/drawing/2014/main" id="{AD14A222-46E1-FEE0-63DC-AE047A90F82B}"/>
              </a:ext>
            </a:extLst>
          </p:cNvPr>
          <p:cNvSpPr/>
          <p:nvPr/>
        </p:nvSpPr>
        <p:spPr>
          <a:xfrm>
            <a:off x="912321" y="3739028"/>
            <a:ext cx="150172" cy="115949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9525"/>
                </a:moveTo>
                <a:cubicBezTo>
                  <a:pt x="152400" y="41702"/>
                  <a:pt x="129600" y="68550"/>
                  <a:pt x="99298" y="74831"/>
                </a:cubicBezTo>
                <a:cubicBezTo>
                  <a:pt x="96947" y="57537"/>
                  <a:pt x="89178" y="41970"/>
                  <a:pt x="77718" y="29914"/>
                </a:cubicBezTo>
                <a:cubicBezTo>
                  <a:pt x="89654" y="11906"/>
                  <a:pt x="110103" y="0"/>
                  <a:pt x="133350" y="0"/>
                </a:cubicBezTo>
                <a:lnTo>
                  <a:pt x="142875" y="0"/>
                </a:lnTo>
                <a:cubicBezTo>
                  <a:pt x="148144" y="0"/>
                  <a:pt x="152400" y="4256"/>
                  <a:pt x="152400" y="9525"/>
                </a:cubicBezTo>
                <a:close/>
                <a:moveTo>
                  <a:pt x="0" y="28575"/>
                </a:moveTo>
                <a:cubicBezTo>
                  <a:pt x="0" y="23306"/>
                  <a:pt x="4256" y="19050"/>
                  <a:pt x="9525" y="19050"/>
                </a:cubicBezTo>
                <a:lnTo>
                  <a:pt x="19050" y="19050"/>
                </a:lnTo>
                <a:cubicBezTo>
                  <a:pt x="55870" y="19050"/>
                  <a:pt x="85725" y="48905"/>
                  <a:pt x="85725" y="85725"/>
                </a:cubicBezTo>
                <a:lnTo>
                  <a:pt x="85725" y="142875"/>
                </a:lnTo>
                <a:cubicBezTo>
                  <a:pt x="85725" y="148144"/>
                  <a:pt x="81469" y="152400"/>
                  <a:pt x="76200" y="152400"/>
                </a:cubicBezTo>
                <a:cubicBezTo>
                  <a:pt x="70931" y="152400"/>
                  <a:pt x="66675" y="148144"/>
                  <a:pt x="66675" y="142875"/>
                </a:cubicBezTo>
                <a:lnTo>
                  <a:pt x="66675" y="95250"/>
                </a:lnTo>
                <a:cubicBezTo>
                  <a:pt x="29855" y="95250"/>
                  <a:pt x="0" y="65395"/>
                  <a:pt x="0" y="28575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827888DB-DBBA-A141-7C04-58778C5C7AB2}"/>
              </a:ext>
            </a:extLst>
          </p:cNvPr>
          <p:cNvSpPr/>
          <p:nvPr/>
        </p:nvSpPr>
        <p:spPr>
          <a:xfrm>
            <a:off x="1287750" y="3749047"/>
            <a:ext cx="1736358" cy="202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F172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Opportunity Cost</a:t>
            </a:r>
            <a:endParaRPr lang="en-US" sz="1600" dirty="0"/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D6726DF1-B4B8-9A5A-D72C-11BF903AC1E1}"/>
              </a:ext>
            </a:extLst>
          </p:cNvPr>
          <p:cNvSpPr/>
          <p:nvPr/>
        </p:nvSpPr>
        <p:spPr>
          <a:xfrm>
            <a:off x="770887" y="4055174"/>
            <a:ext cx="4955659" cy="5974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14158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Money today can be invested to earn returns. Delaying receipt means losing potential earnings.</a:t>
            </a:r>
          </a:p>
        </p:txBody>
      </p:sp>
      <p:sp>
        <p:nvSpPr>
          <p:cNvPr id="24" name="Shape 20">
            <a:extLst>
              <a:ext uri="{FF2B5EF4-FFF2-40B4-BE49-F238E27FC236}">
                <a16:creationId xmlns:a16="http://schemas.microsoft.com/office/drawing/2014/main" id="{8AEFA2B7-CD24-14E9-1C93-6DB62DC2B6BB}"/>
              </a:ext>
            </a:extLst>
          </p:cNvPr>
          <p:cNvSpPr/>
          <p:nvPr/>
        </p:nvSpPr>
        <p:spPr>
          <a:xfrm>
            <a:off x="588471" y="4893960"/>
            <a:ext cx="5274773" cy="1311879"/>
          </a:xfrm>
          <a:custGeom>
            <a:avLst/>
            <a:gdLst/>
            <a:ahLst/>
            <a:cxnLst/>
            <a:rect l="l" t="t" r="r" b="b"/>
            <a:pathLst>
              <a:path w="5353050" h="1333500">
                <a:moveTo>
                  <a:pt x="38100" y="0"/>
                </a:moveTo>
                <a:lnTo>
                  <a:pt x="5238756" y="0"/>
                </a:lnTo>
                <a:cubicBezTo>
                  <a:pt x="5301836" y="0"/>
                  <a:pt x="5353050" y="51214"/>
                  <a:pt x="5353050" y="114294"/>
                </a:cubicBezTo>
                <a:lnTo>
                  <a:pt x="5353050" y="1219206"/>
                </a:lnTo>
                <a:cubicBezTo>
                  <a:pt x="5353050" y="1282286"/>
                  <a:pt x="5301836" y="1333500"/>
                  <a:pt x="5238756" y="1333500"/>
                </a:cubicBez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BEB"/>
              </a:gs>
              <a:gs pos="100000">
                <a:srgbClr val="FEF3C6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1">
            <a:extLst>
              <a:ext uri="{FF2B5EF4-FFF2-40B4-BE49-F238E27FC236}">
                <a16:creationId xmlns:a16="http://schemas.microsoft.com/office/drawing/2014/main" id="{99E29296-501A-B9A6-740C-A89C6D1D4389}"/>
              </a:ext>
            </a:extLst>
          </p:cNvPr>
          <p:cNvSpPr/>
          <p:nvPr/>
        </p:nvSpPr>
        <p:spPr>
          <a:xfrm>
            <a:off x="588469" y="4905306"/>
            <a:ext cx="45719" cy="1311879"/>
          </a:xfrm>
          <a:custGeom>
            <a:avLst/>
            <a:gdLst/>
            <a:ahLst/>
            <a:cxnLst/>
            <a:rect l="l" t="t" r="r" b="b"/>
            <a:pathLst>
              <a:path w="38100" h="1333500">
                <a:moveTo>
                  <a:pt x="38100" y="0"/>
                </a:moveTo>
                <a:lnTo>
                  <a:pt x="38100" y="0"/>
                </a:lnTo>
                <a:lnTo>
                  <a:pt x="38100" y="1333500"/>
                </a:lnTo>
                <a:lnTo>
                  <a:pt x="38100" y="1333500"/>
                </a:lnTo>
                <a:cubicBezTo>
                  <a:pt x="17072" y="1333500"/>
                  <a:pt x="0" y="1316428"/>
                  <a:pt x="0" y="12954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E9A00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D855C5C2-EDE8-C915-B6B3-735AA47F957C}"/>
              </a:ext>
            </a:extLst>
          </p:cNvPr>
          <p:cNvSpPr/>
          <p:nvPr/>
        </p:nvSpPr>
        <p:spPr>
          <a:xfrm>
            <a:off x="779724" y="4971933"/>
            <a:ext cx="375429" cy="289874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FE9A00"/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27" name="Shape 23">
            <a:extLst>
              <a:ext uri="{FF2B5EF4-FFF2-40B4-BE49-F238E27FC236}">
                <a16:creationId xmlns:a16="http://schemas.microsoft.com/office/drawing/2014/main" id="{6C7244F3-D641-BA36-DFF0-9ADCEE2DD8C1}"/>
              </a:ext>
            </a:extLst>
          </p:cNvPr>
          <p:cNvSpPr/>
          <p:nvPr/>
        </p:nvSpPr>
        <p:spPr>
          <a:xfrm>
            <a:off x="892352" y="5061461"/>
            <a:ext cx="150172" cy="115949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49232" y="95816"/>
                </a:moveTo>
                <a:cubicBezTo>
                  <a:pt x="55305" y="104150"/>
                  <a:pt x="65127" y="109537"/>
                  <a:pt x="76200" y="109537"/>
                </a:cubicBezTo>
                <a:cubicBezTo>
                  <a:pt x="87273" y="109537"/>
                  <a:pt x="97095" y="104150"/>
                  <a:pt x="103168" y="95816"/>
                </a:cubicBezTo>
                <a:cubicBezTo>
                  <a:pt x="105489" y="92631"/>
                  <a:pt x="109954" y="91916"/>
                  <a:pt x="113139" y="94238"/>
                </a:cubicBezTo>
                <a:cubicBezTo>
                  <a:pt x="116324" y="96560"/>
                  <a:pt x="117038" y="101025"/>
                  <a:pt x="114717" y="104209"/>
                </a:cubicBezTo>
                <a:cubicBezTo>
                  <a:pt x="106055" y="116086"/>
                  <a:pt x="92035" y="123825"/>
                  <a:pt x="76200" y="123825"/>
                </a:cubicBezTo>
                <a:cubicBezTo>
                  <a:pt x="60365" y="123825"/>
                  <a:pt x="46345" y="116086"/>
                  <a:pt x="37683" y="104209"/>
                </a:cubicBezTo>
                <a:cubicBezTo>
                  <a:pt x="35362" y="101025"/>
                  <a:pt x="36076" y="96560"/>
                  <a:pt x="39261" y="94238"/>
                </a:cubicBezTo>
                <a:cubicBezTo>
                  <a:pt x="42446" y="91916"/>
                  <a:pt x="46911" y="92631"/>
                  <a:pt x="49232" y="95816"/>
                </a:cubicBezTo>
                <a:close/>
                <a:moveTo>
                  <a:pt x="42863" y="61912"/>
                </a:moveTo>
                <a:cubicBezTo>
                  <a:pt x="42863" y="56656"/>
                  <a:pt x="47131" y="52388"/>
                  <a:pt x="52388" y="52388"/>
                </a:cubicBezTo>
                <a:cubicBezTo>
                  <a:pt x="57644" y="52388"/>
                  <a:pt x="61912" y="56656"/>
                  <a:pt x="61912" y="61912"/>
                </a:cubicBezTo>
                <a:cubicBezTo>
                  <a:pt x="61912" y="67169"/>
                  <a:pt x="57644" y="71438"/>
                  <a:pt x="52388" y="71438"/>
                </a:cubicBezTo>
                <a:cubicBezTo>
                  <a:pt x="47131" y="71438"/>
                  <a:pt x="42863" y="67169"/>
                  <a:pt x="42863" y="61912"/>
                </a:cubicBezTo>
                <a:close/>
                <a:moveTo>
                  <a:pt x="100013" y="52388"/>
                </a:moveTo>
                <a:cubicBezTo>
                  <a:pt x="105269" y="52388"/>
                  <a:pt x="109537" y="56656"/>
                  <a:pt x="109537" y="61912"/>
                </a:cubicBezTo>
                <a:cubicBezTo>
                  <a:pt x="109537" y="67169"/>
                  <a:pt x="105269" y="71438"/>
                  <a:pt x="100013" y="71438"/>
                </a:cubicBezTo>
                <a:cubicBezTo>
                  <a:pt x="94756" y="71438"/>
                  <a:pt x="90488" y="67169"/>
                  <a:pt x="90488" y="61912"/>
                </a:cubicBezTo>
                <a:cubicBezTo>
                  <a:pt x="90488" y="56656"/>
                  <a:pt x="94756" y="52388"/>
                  <a:pt x="100013" y="5238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28" name="Text 24">
            <a:extLst>
              <a:ext uri="{FF2B5EF4-FFF2-40B4-BE49-F238E27FC236}">
                <a16:creationId xmlns:a16="http://schemas.microsoft.com/office/drawing/2014/main" id="{D60876D0-7DC7-60EC-5088-039BC02731BE}"/>
              </a:ext>
            </a:extLst>
          </p:cNvPr>
          <p:cNvSpPr/>
          <p:nvPr/>
        </p:nvSpPr>
        <p:spPr>
          <a:xfrm>
            <a:off x="1287750" y="4968276"/>
            <a:ext cx="1633115" cy="202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F172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Time Preference</a:t>
            </a:r>
            <a:endParaRPr lang="en-US" sz="1600" dirty="0"/>
          </a:p>
        </p:txBody>
      </p:sp>
      <p:sp>
        <p:nvSpPr>
          <p:cNvPr id="29" name="Text 25">
            <a:extLst>
              <a:ext uri="{FF2B5EF4-FFF2-40B4-BE49-F238E27FC236}">
                <a16:creationId xmlns:a16="http://schemas.microsoft.com/office/drawing/2014/main" id="{C07EF5EC-6FE5-1E12-656C-501FF0320CE4}"/>
              </a:ext>
            </a:extLst>
          </p:cNvPr>
          <p:cNvSpPr/>
          <p:nvPr/>
        </p:nvSpPr>
        <p:spPr>
          <a:xfrm>
            <a:off x="770886" y="5369738"/>
            <a:ext cx="4955659" cy="6763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314158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People generally prefer immediate consumption over delayed gratification. Present goods are valued more highly.</a:t>
            </a: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F9E69424-894D-AE4A-D486-6BAE80777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" r="107"/>
          <a:stretch>
            <a:fillRect/>
          </a:stretch>
        </p:blipFill>
        <p:spPr>
          <a:xfrm>
            <a:off x="6958965" y="1776094"/>
            <a:ext cx="3773804" cy="3773806"/>
          </a:xfrm>
          <a:prstGeom prst="ellipse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EACC529-5BB0-BF14-A00E-6129B9D1601F}"/>
              </a:ext>
            </a:extLst>
          </p:cNvPr>
          <p:cNvSpPr txBox="1"/>
          <p:nvPr/>
        </p:nvSpPr>
        <p:spPr>
          <a:xfrm>
            <a:off x="339498" y="515233"/>
            <a:ext cx="11513004" cy="43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800" b="1" dirty="0">
                <a:solidFill>
                  <a:srgbClr val="C5785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"A dollar today is worth more than a dollar tomorrow because it can be invested to earn a return."</a:t>
            </a:r>
            <a:endParaRPr lang="en-US" altLang="zh-CN" sz="1800" dirty="0">
              <a:solidFill>
                <a:srgbClr val="C5785C"/>
              </a:solidFill>
            </a:endParaRPr>
          </a:p>
        </p:txBody>
      </p:sp>
      <p:sp>
        <p:nvSpPr>
          <p:cNvPr id="5" name="Text 31">
            <a:extLst>
              <a:ext uri="{FF2B5EF4-FFF2-40B4-BE49-F238E27FC236}">
                <a16:creationId xmlns:a16="http://schemas.microsoft.com/office/drawing/2014/main" id="{48CFCDF9-8AEB-F24A-64B8-8812F0C4DC1A}"/>
              </a:ext>
            </a:extLst>
          </p:cNvPr>
          <p:cNvSpPr/>
          <p:nvPr/>
        </p:nvSpPr>
        <p:spPr>
          <a:xfrm>
            <a:off x="896324" y="777648"/>
            <a:ext cx="6283699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、</a:t>
            </a:r>
            <a:r>
              <a:rPr lang="en-US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Interest compensates for the time value of money</a:t>
            </a:r>
            <a:endParaRPr lang="en-US" sz="2400" dirty="0">
              <a:solidFill>
                <a:srgbClr val="C578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3">
            <a:extLst>
              <a:ext uri="{FF2B5EF4-FFF2-40B4-BE49-F238E27FC236}">
                <a16:creationId xmlns:a16="http://schemas.microsoft.com/office/drawing/2014/main" id="{E7CA2225-DE2B-FD8A-ACB6-5063E203537A}"/>
              </a:ext>
            </a:extLst>
          </p:cNvPr>
          <p:cNvSpPr/>
          <p:nvPr/>
        </p:nvSpPr>
        <p:spPr>
          <a:xfrm>
            <a:off x="896324" y="1215397"/>
            <a:ext cx="6348147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、 </a:t>
            </a:r>
            <a:r>
              <a:rPr lang="en-US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Engineering economics quantifies this relationship</a:t>
            </a:r>
            <a:endParaRPr lang="en-US" sz="2400" dirty="0">
              <a:solidFill>
                <a:srgbClr val="C578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35">
            <a:extLst>
              <a:ext uri="{FF2B5EF4-FFF2-40B4-BE49-F238E27FC236}">
                <a16:creationId xmlns:a16="http://schemas.microsoft.com/office/drawing/2014/main" id="{B6D8F5F9-69F3-0954-166B-8A70DD3C5DBD}"/>
              </a:ext>
            </a:extLst>
          </p:cNvPr>
          <p:cNvSpPr/>
          <p:nvPr/>
        </p:nvSpPr>
        <p:spPr>
          <a:xfrm>
            <a:off x="896324" y="1643403"/>
            <a:ext cx="5945346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、 </a:t>
            </a:r>
            <a:r>
              <a:rPr lang="en-US" dirty="0">
                <a:solidFill>
                  <a:srgbClr val="C5785C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All financial decisions must consider time value</a:t>
            </a:r>
            <a:endParaRPr lang="en-US" sz="2400" dirty="0">
              <a:solidFill>
                <a:srgbClr val="C578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48">
            <a:extLst>
              <a:ext uri="{FF2B5EF4-FFF2-40B4-BE49-F238E27FC236}">
                <a16:creationId xmlns:a16="http://schemas.microsoft.com/office/drawing/2014/main" id="{E3FE48F1-447B-FAD4-5F29-BA28F95C6CEF}"/>
              </a:ext>
            </a:extLst>
          </p:cNvPr>
          <p:cNvGrpSpPr/>
          <p:nvPr/>
        </p:nvGrpSpPr>
        <p:grpSpPr>
          <a:xfrm>
            <a:off x="1511300" y="5283200"/>
            <a:ext cx="830263" cy="830263"/>
            <a:chOff x="1585732" y="4805489"/>
            <a:chExt cx="476336" cy="476336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D22D0D3-C082-D129-259E-4B353C712ECE}"/>
                </a:ext>
              </a:extLst>
            </p:cNvPr>
            <p:cNvSpPr/>
            <p:nvPr/>
          </p:nvSpPr>
          <p:spPr>
            <a:xfrm>
              <a:off x="1585732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8F7FA4BF-A814-4AEA-33D3-4B56183B9AD9}"/>
                </a:ext>
              </a:extLst>
            </p:cNvPr>
            <p:cNvGrpSpPr/>
            <p:nvPr/>
          </p:nvGrpSpPr>
          <p:grpSpPr>
            <a:xfrm>
              <a:off x="1657003" y="4903244"/>
              <a:ext cx="333794" cy="280826"/>
              <a:chOff x="5146675" y="766763"/>
              <a:chExt cx="1590676" cy="1338263"/>
            </a:xfrm>
            <a:solidFill>
              <a:schemeClr val="bg1"/>
            </a:solidFill>
            <a:effectLst/>
          </p:grpSpPr>
          <p:sp>
            <p:nvSpPr>
              <p:cNvPr id="13" name="Oval 18">
                <a:extLst>
                  <a:ext uri="{FF2B5EF4-FFF2-40B4-BE49-F238E27FC236}">
                    <a16:creationId xmlns:a16="http://schemas.microsoft.com/office/drawing/2014/main" id="{48AAA2DC-7831-5616-59A5-0862AD807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Freeform 19">
                <a:extLst>
                  <a:ext uri="{FF2B5EF4-FFF2-40B4-BE49-F238E27FC236}">
                    <a16:creationId xmlns:a16="http://schemas.microsoft.com/office/drawing/2014/main" id="{202DD789-22BA-86C3-20A4-476A7D38B9BA}"/>
                  </a:ext>
                </a:extLst>
              </p:cNvPr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C2CA8CCB-B451-B968-3C78-5FFF22482C64}"/>
                  </a:ext>
                </a:extLst>
              </p:cNvPr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21">
                <a:extLst>
                  <a:ext uri="{FF2B5EF4-FFF2-40B4-BE49-F238E27FC236}">
                    <a16:creationId xmlns:a16="http://schemas.microsoft.com/office/drawing/2014/main" id="{CD139ECD-B376-6A63-CCAC-5A15C0ABB2B3}"/>
                  </a:ext>
                </a:extLst>
              </p:cNvPr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22">
                <a:extLst>
                  <a:ext uri="{FF2B5EF4-FFF2-40B4-BE49-F238E27FC236}">
                    <a16:creationId xmlns:a16="http://schemas.microsoft.com/office/drawing/2014/main" id="{BE354E7F-7E08-9DB9-AF35-2FD82551D083}"/>
                  </a:ext>
                </a:extLst>
              </p:cNvPr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Freeform 23">
                <a:extLst>
                  <a:ext uri="{FF2B5EF4-FFF2-40B4-BE49-F238E27FC236}">
                    <a16:creationId xmlns:a16="http://schemas.microsoft.com/office/drawing/2014/main" id="{0C75D1FC-6B05-6499-AF7B-3802211AEDEB}"/>
                  </a:ext>
                </a:extLst>
              </p:cNvPr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EA86E269-3BE2-4A76-1372-2240378FED6D}"/>
                  </a:ext>
                </a:extLst>
              </p:cNvPr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Oval 25">
                <a:extLst>
                  <a:ext uri="{FF2B5EF4-FFF2-40B4-BE49-F238E27FC236}">
                    <a16:creationId xmlns:a16="http://schemas.microsoft.com/office/drawing/2014/main" id="{EB88D145-4AF9-C4AC-DA83-67BF7CB9B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19CBB30A-EAB9-729A-5A68-6EBA937BAB6B}"/>
                  </a:ext>
                </a:extLst>
              </p:cNvPr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7A1CE94D-2EEB-4901-88EE-495DED8549A0}"/>
                  </a:ext>
                </a:extLst>
              </p:cNvPr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Oval 28">
                <a:extLst>
                  <a:ext uri="{FF2B5EF4-FFF2-40B4-BE49-F238E27FC236}">
                    <a16:creationId xmlns:a16="http://schemas.microsoft.com/office/drawing/2014/main" id="{889B582B-51A4-2227-824C-CB6D15136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Freeform 29">
                <a:extLst>
                  <a:ext uri="{FF2B5EF4-FFF2-40B4-BE49-F238E27FC236}">
                    <a16:creationId xmlns:a16="http://schemas.microsoft.com/office/drawing/2014/main" id="{14C7E27A-6F7C-56D3-CB19-5CBF574C40C3}"/>
                  </a:ext>
                </a:extLst>
              </p:cNvPr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5" name="组合 63">
            <a:extLst>
              <a:ext uri="{FF2B5EF4-FFF2-40B4-BE49-F238E27FC236}">
                <a16:creationId xmlns:a16="http://schemas.microsoft.com/office/drawing/2014/main" id="{D808B1CC-59BD-9D2C-E503-503A3FCF4880}"/>
              </a:ext>
            </a:extLst>
          </p:cNvPr>
          <p:cNvGrpSpPr/>
          <p:nvPr/>
        </p:nvGrpSpPr>
        <p:grpSpPr>
          <a:xfrm>
            <a:off x="3373438" y="5310188"/>
            <a:ext cx="808037" cy="808037"/>
            <a:chOff x="2573603" y="4805489"/>
            <a:chExt cx="476336" cy="476336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55727A1-2AE2-5308-0BA4-896D7FCAF717}"/>
                </a:ext>
              </a:extLst>
            </p:cNvPr>
            <p:cNvSpPr/>
            <p:nvPr/>
          </p:nvSpPr>
          <p:spPr>
            <a:xfrm>
              <a:off x="2573603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F4EB367-9955-D181-5112-1284B5F04DF9}"/>
                </a:ext>
              </a:extLst>
            </p:cNvPr>
            <p:cNvGrpSpPr/>
            <p:nvPr/>
          </p:nvGrpSpPr>
          <p:grpSpPr>
            <a:xfrm>
              <a:off x="2696528" y="4865897"/>
              <a:ext cx="230486" cy="355521"/>
              <a:chOff x="7875588" y="503238"/>
              <a:chExt cx="485775" cy="749300"/>
            </a:xfrm>
            <a:solidFill>
              <a:schemeClr val="bg1"/>
            </a:solidFill>
            <a:effectLst/>
          </p:grpSpPr>
          <p:sp>
            <p:nvSpPr>
              <p:cNvPr id="28" name="Freeform 65">
                <a:extLst>
                  <a:ext uri="{FF2B5EF4-FFF2-40B4-BE49-F238E27FC236}">
                    <a16:creationId xmlns:a16="http://schemas.microsoft.com/office/drawing/2014/main" id="{4A0AB8F5-531D-D6A2-8F3B-68251E5066DE}"/>
                  </a:ext>
                </a:extLst>
              </p:cNvPr>
              <p:cNvSpPr/>
              <p:nvPr/>
            </p:nvSpPr>
            <p:spPr bwMode="auto">
              <a:xfrm>
                <a:off x="7964488" y="868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Freeform 66">
                <a:extLst>
                  <a:ext uri="{FF2B5EF4-FFF2-40B4-BE49-F238E27FC236}">
                    <a16:creationId xmlns:a16="http://schemas.microsoft.com/office/drawing/2014/main" id="{A7D27234-D274-A8A5-47DE-6273E24E265C}"/>
                  </a:ext>
                </a:extLst>
              </p:cNvPr>
              <p:cNvSpPr/>
              <p:nvPr/>
            </p:nvSpPr>
            <p:spPr bwMode="auto">
              <a:xfrm>
                <a:off x="7875588" y="868363"/>
                <a:ext cx="485775" cy="384175"/>
              </a:xfrm>
              <a:custGeom>
                <a:avLst/>
                <a:gdLst>
                  <a:gd name="T0" fmla="*/ 160 w 166"/>
                  <a:gd name="T1" fmla="*/ 115 h 131"/>
                  <a:gd name="T2" fmla="*/ 149 w 166"/>
                  <a:gd name="T3" fmla="*/ 115 h 131"/>
                  <a:gd name="T4" fmla="*/ 97 w 166"/>
                  <a:gd name="T5" fmla="*/ 98 h 131"/>
                  <a:gd name="T6" fmla="*/ 97 w 166"/>
                  <a:gd name="T7" fmla="*/ 84 h 131"/>
                  <a:gd name="T8" fmla="*/ 154 w 166"/>
                  <a:gd name="T9" fmla="*/ 15 h 131"/>
                  <a:gd name="T10" fmla="*/ 154 w 166"/>
                  <a:gd name="T11" fmla="*/ 0 h 131"/>
                  <a:gd name="T12" fmla="*/ 142 w 166"/>
                  <a:gd name="T13" fmla="*/ 0 h 131"/>
                  <a:gd name="T14" fmla="*/ 142 w 166"/>
                  <a:gd name="T15" fmla="*/ 15 h 131"/>
                  <a:gd name="T16" fmla="*/ 83 w 166"/>
                  <a:gd name="T17" fmla="*/ 73 h 131"/>
                  <a:gd name="T18" fmla="*/ 24 w 166"/>
                  <a:gd name="T19" fmla="*/ 15 h 131"/>
                  <a:gd name="T20" fmla="*/ 24 w 166"/>
                  <a:gd name="T21" fmla="*/ 0 h 131"/>
                  <a:gd name="T22" fmla="*/ 12 w 166"/>
                  <a:gd name="T23" fmla="*/ 0 h 131"/>
                  <a:gd name="T24" fmla="*/ 12 w 166"/>
                  <a:gd name="T25" fmla="*/ 15 h 131"/>
                  <a:gd name="T26" fmla="*/ 69 w 166"/>
                  <a:gd name="T27" fmla="*/ 84 h 131"/>
                  <a:gd name="T28" fmla="*/ 69 w 166"/>
                  <a:gd name="T29" fmla="*/ 98 h 131"/>
                  <a:gd name="T30" fmla="*/ 17 w 166"/>
                  <a:gd name="T31" fmla="*/ 115 h 131"/>
                  <a:gd name="T32" fmla="*/ 6 w 166"/>
                  <a:gd name="T33" fmla="*/ 115 h 131"/>
                  <a:gd name="T34" fmla="*/ 0 w 166"/>
                  <a:gd name="T35" fmla="*/ 122 h 131"/>
                  <a:gd name="T36" fmla="*/ 0 w 166"/>
                  <a:gd name="T37" fmla="*/ 125 h 131"/>
                  <a:gd name="T38" fmla="*/ 6 w 166"/>
                  <a:gd name="T39" fmla="*/ 131 h 131"/>
                  <a:gd name="T40" fmla="*/ 160 w 166"/>
                  <a:gd name="T41" fmla="*/ 131 h 131"/>
                  <a:gd name="T42" fmla="*/ 166 w 166"/>
                  <a:gd name="T43" fmla="*/ 125 h 131"/>
                  <a:gd name="T44" fmla="*/ 166 w 166"/>
                  <a:gd name="T45" fmla="*/ 122 h 131"/>
                  <a:gd name="T46" fmla="*/ 160 w 166"/>
                  <a:gd name="T47" fmla="*/ 11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6" h="131">
                    <a:moveTo>
                      <a:pt x="160" y="115"/>
                    </a:moveTo>
                    <a:cubicBezTo>
                      <a:pt x="149" y="115"/>
                      <a:pt x="149" y="115"/>
                      <a:pt x="149" y="115"/>
                    </a:cubicBezTo>
                    <a:cubicBezTo>
                      <a:pt x="134" y="106"/>
                      <a:pt x="116" y="100"/>
                      <a:pt x="97" y="98"/>
                    </a:cubicBezTo>
                    <a:cubicBezTo>
                      <a:pt x="97" y="84"/>
                      <a:pt x="97" y="84"/>
                      <a:pt x="97" y="84"/>
                    </a:cubicBezTo>
                    <a:cubicBezTo>
                      <a:pt x="130" y="77"/>
                      <a:pt x="154" y="49"/>
                      <a:pt x="154" y="15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42" y="47"/>
                      <a:pt x="115" y="73"/>
                      <a:pt x="83" y="73"/>
                    </a:cubicBezTo>
                    <a:cubicBezTo>
                      <a:pt x="51" y="73"/>
                      <a:pt x="24" y="47"/>
                      <a:pt x="24" y="1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49"/>
                      <a:pt x="36" y="77"/>
                      <a:pt x="69" y="84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50" y="100"/>
                      <a:pt x="32" y="106"/>
                      <a:pt x="17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2" y="115"/>
                      <a:pt x="0" y="118"/>
                      <a:pt x="0" y="122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9"/>
                      <a:pt x="2" y="131"/>
                      <a:pt x="6" y="131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3" y="131"/>
                      <a:pt x="166" y="129"/>
                      <a:pt x="166" y="125"/>
                    </a:cubicBezTo>
                    <a:cubicBezTo>
                      <a:pt x="166" y="122"/>
                      <a:pt x="166" y="122"/>
                      <a:pt x="166" y="122"/>
                    </a:cubicBezTo>
                    <a:cubicBezTo>
                      <a:pt x="166" y="118"/>
                      <a:pt x="163" y="115"/>
                      <a:pt x="160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30" name="Freeform 67">
                <a:extLst>
                  <a:ext uri="{FF2B5EF4-FFF2-40B4-BE49-F238E27FC236}">
                    <a16:creationId xmlns:a16="http://schemas.microsoft.com/office/drawing/2014/main" id="{94CA3BFE-43E4-7799-8151-47377CB76E76}"/>
                  </a:ext>
                </a:extLst>
              </p:cNvPr>
              <p:cNvSpPr/>
              <p:nvPr/>
            </p:nvSpPr>
            <p:spPr bwMode="auto">
              <a:xfrm>
                <a:off x="7999413" y="503238"/>
                <a:ext cx="239713" cy="122238"/>
              </a:xfrm>
              <a:custGeom>
                <a:avLst/>
                <a:gdLst>
                  <a:gd name="T0" fmla="*/ 82 w 82"/>
                  <a:gd name="T1" fmla="*/ 42 h 42"/>
                  <a:gd name="T2" fmla="*/ 82 w 82"/>
                  <a:gd name="T3" fmla="*/ 41 h 42"/>
                  <a:gd name="T4" fmla="*/ 41 w 82"/>
                  <a:gd name="T5" fmla="*/ 0 h 42"/>
                  <a:gd name="T6" fmla="*/ 0 w 82"/>
                  <a:gd name="T7" fmla="*/ 41 h 42"/>
                  <a:gd name="T8" fmla="*/ 0 w 82"/>
                  <a:gd name="T9" fmla="*/ 42 h 42"/>
                  <a:gd name="T10" fmla="*/ 82 w 8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42">
                    <a:moveTo>
                      <a:pt x="82" y="42"/>
                    </a:move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42"/>
                      <a:pt x="0" y="42"/>
                      <a:pt x="0" y="42"/>
                    </a:cubicBezTo>
                    <a:lnTo>
                      <a:pt x="8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 68">
                <a:extLst>
                  <a:ext uri="{FF2B5EF4-FFF2-40B4-BE49-F238E27FC236}">
                    <a16:creationId xmlns:a16="http://schemas.microsoft.com/office/drawing/2014/main" id="{6724A47B-0E60-28C1-FF0F-D44B41C13373}"/>
                  </a:ext>
                </a:extLst>
              </p:cNvPr>
              <p:cNvSpPr/>
              <p:nvPr/>
            </p:nvSpPr>
            <p:spPr bwMode="auto">
              <a:xfrm>
                <a:off x="7999413" y="655638"/>
                <a:ext cx="239713" cy="360363"/>
              </a:xfrm>
              <a:custGeom>
                <a:avLst/>
                <a:gdLst>
                  <a:gd name="T0" fmla="*/ 0 w 82"/>
                  <a:gd name="T1" fmla="*/ 0 h 123"/>
                  <a:gd name="T2" fmla="*/ 0 w 82"/>
                  <a:gd name="T3" fmla="*/ 82 h 123"/>
                  <a:gd name="T4" fmla="*/ 41 w 82"/>
                  <a:gd name="T5" fmla="*/ 123 h 123"/>
                  <a:gd name="T6" fmla="*/ 82 w 82"/>
                  <a:gd name="T7" fmla="*/ 82 h 123"/>
                  <a:gd name="T8" fmla="*/ 82 w 82"/>
                  <a:gd name="T9" fmla="*/ 0 h 123"/>
                  <a:gd name="T10" fmla="*/ 0 w 82"/>
                  <a:gd name="T1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23">
                    <a:moveTo>
                      <a:pt x="0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105"/>
                      <a:pt x="18" y="123"/>
                      <a:pt x="41" y="123"/>
                    </a:cubicBezTo>
                    <a:cubicBezTo>
                      <a:pt x="64" y="123"/>
                      <a:pt x="82" y="105"/>
                      <a:pt x="82" y="82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2" name="组合 70">
            <a:extLst>
              <a:ext uri="{FF2B5EF4-FFF2-40B4-BE49-F238E27FC236}">
                <a16:creationId xmlns:a16="http://schemas.microsoft.com/office/drawing/2014/main" id="{94A72B51-2A56-D2CE-29FB-51EE79EF0E9C}"/>
              </a:ext>
            </a:extLst>
          </p:cNvPr>
          <p:cNvGrpSpPr/>
          <p:nvPr/>
        </p:nvGrpSpPr>
        <p:grpSpPr>
          <a:xfrm>
            <a:off x="5151438" y="5308600"/>
            <a:ext cx="835025" cy="835025"/>
            <a:chOff x="3493455" y="4805489"/>
            <a:chExt cx="476336" cy="476336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E082757-4EC1-7FFA-CCFD-938D499153AA}"/>
                </a:ext>
              </a:extLst>
            </p:cNvPr>
            <p:cNvSpPr/>
            <p:nvPr/>
          </p:nvSpPr>
          <p:spPr>
            <a:xfrm>
              <a:off x="3493455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0BC3B34-1134-C6A3-2401-4458E515CCE3}"/>
                </a:ext>
              </a:extLst>
            </p:cNvPr>
            <p:cNvGrpSpPr/>
            <p:nvPr/>
          </p:nvGrpSpPr>
          <p:grpSpPr>
            <a:xfrm>
              <a:off x="3587213" y="4902911"/>
              <a:ext cx="288821" cy="281492"/>
              <a:chOff x="7770813" y="763588"/>
              <a:chExt cx="1376363" cy="1341438"/>
            </a:xfrm>
            <a:solidFill>
              <a:schemeClr val="bg1"/>
            </a:solidFill>
            <a:effectLst/>
          </p:grpSpPr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BC94BAA5-FAA9-93F8-FD9B-D5D7C1D1374C}"/>
                  </a:ext>
                </a:extLst>
              </p:cNvPr>
              <p:cNvSpPr/>
              <p:nvPr/>
            </p:nvSpPr>
            <p:spPr bwMode="auto">
              <a:xfrm>
                <a:off x="7770813" y="1501776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E725E5C6-4B9C-3993-D3DA-545B04F3C8E0}"/>
                  </a:ext>
                </a:extLst>
              </p:cNvPr>
              <p:cNvSpPr/>
              <p:nvPr/>
            </p:nvSpPr>
            <p:spPr bwMode="auto">
              <a:xfrm>
                <a:off x="7770813" y="992188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2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14AB6CDB-E5AB-9112-15F0-7B55EC98B691}"/>
                  </a:ext>
                </a:extLst>
              </p:cNvPr>
              <p:cNvSpPr/>
              <p:nvPr/>
            </p:nvSpPr>
            <p:spPr bwMode="auto">
              <a:xfrm>
                <a:off x="7770813" y="1247776"/>
                <a:ext cx="214313" cy="119063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17641A58-575F-7B83-472F-BAF760ACFBB4}"/>
                  </a:ext>
                </a:extLst>
              </p:cNvPr>
              <p:cNvSpPr/>
              <p:nvPr/>
            </p:nvSpPr>
            <p:spPr bwMode="auto">
              <a:xfrm>
                <a:off x="7770813" y="1758951"/>
                <a:ext cx="214313" cy="117475"/>
              </a:xfrm>
              <a:custGeom>
                <a:avLst/>
                <a:gdLst>
                  <a:gd name="T0" fmla="*/ 75 w 75"/>
                  <a:gd name="T1" fmla="*/ 20 h 41"/>
                  <a:gd name="T2" fmla="*/ 54 w 75"/>
                  <a:gd name="T3" fmla="*/ 0 h 41"/>
                  <a:gd name="T4" fmla="*/ 21 w 75"/>
                  <a:gd name="T5" fmla="*/ 0 h 41"/>
                  <a:gd name="T6" fmla="*/ 0 w 75"/>
                  <a:gd name="T7" fmla="*/ 20 h 41"/>
                  <a:gd name="T8" fmla="*/ 21 w 75"/>
                  <a:gd name="T9" fmla="*/ 41 h 41"/>
                  <a:gd name="T10" fmla="*/ 54 w 75"/>
                  <a:gd name="T11" fmla="*/ 41 h 41"/>
                  <a:gd name="T12" fmla="*/ 75 w 75"/>
                  <a:gd name="T13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1">
                    <a:moveTo>
                      <a:pt x="75" y="20"/>
                    </a:moveTo>
                    <a:cubicBezTo>
                      <a:pt x="75" y="9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65" y="41"/>
                      <a:pt x="75" y="32"/>
                      <a:pt x="7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FA2A8984-1798-8E0B-8BB0-2E60B9A094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59713" y="763588"/>
                <a:ext cx="1173163" cy="1341438"/>
              </a:xfrm>
              <a:custGeom>
                <a:avLst/>
                <a:gdLst>
                  <a:gd name="T0" fmla="*/ 368 w 411"/>
                  <a:gd name="T1" fmla="*/ 0 h 469"/>
                  <a:gd name="T2" fmla="*/ 42 w 411"/>
                  <a:gd name="T3" fmla="*/ 0 h 469"/>
                  <a:gd name="T4" fmla="*/ 0 w 411"/>
                  <a:gd name="T5" fmla="*/ 43 h 469"/>
                  <a:gd name="T6" fmla="*/ 0 w 411"/>
                  <a:gd name="T7" fmla="*/ 68 h 469"/>
                  <a:gd name="T8" fmla="*/ 23 w 411"/>
                  <a:gd name="T9" fmla="*/ 68 h 469"/>
                  <a:gd name="T10" fmla="*/ 56 w 411"/>
                  <a:gd name="T11" fmla="*/ 101 h 469"/>
                  <a:gd name="T12" fmla="*/ 23 w 411"/>
                  <a:gd name="T13" fmla="*/ 134 h 469"/>
                  <a:gd name="T14" fmla="*/ 0 w 411"/>
                  <a:gd name="T15" fmla="*/ 134 h 469"/>
                  <a:gd name="T16" fmla="*/ 0 w 411"/>
                  <a:gd name="T17" fmla="*/ 157 h 469"/>
                  <a:gd name="T18" fmla="*/ 23 w 411"/>
                  <a:gd name="T19" fmla="*/ 157 h 469"/>
                  <a:gd name="T20" fmla="*/ 56 w 411"/>
                  <a:gd name="T21" fmla="*/ 190 h 469"/>
                  <a:gd name="T22" fmla="*/ 23 w 411"/>
                  <a:gd name="T23" fmla="*/ 223 h 469"/>
                  <a:gd name="T24" fmla="*/ 0 w 411"/>
                  <a:gd name="T25" fmla="*/ 223 h 469"/>
                  <a:gd name="T26" fmla="*/ 0 w 411"/>
                  <a:gd name="T27" fmla="*/ 246 h 469"/>
                  <a:gd name="T28" fmla="*/ 23 w 411"/>
                  <a:gd name="T29" fmla="*/ 246 h 469"/>
                  <a:gd name="T30" fmla="*/ 56 w 411"/>
                  <a:gd name="T31" fmla="*/ 279 h 469"/>
                  <a:gd name="T32" fmla="*/ 23 w 411"/>
                  <a:gd name="T33" fmla="*/ 312 h 469"/>
                  <a:gd name="T34" fmla="*/ 0 w 411"/>
                  <a:gd name="T35" fmla="*/ 312 h 469"/>
                  <a:gd name="T36" fmla="*/ 0 w 411"/>
                  <a:gd name="T37" fmla="*/ 335 h 469"/>
                  <a:gd name="T38" fmla="*/ 23 w 411"/>
                  <a:gd name="T39" fmla="*/ 335 h 469"/>
                  <a:gd name="T40" fmla="*/ 56 w 411"/>
                  <a:gd name="T41" fmla="*/ 368 h 469"/>
                  <a:gd name="T42" fmla="*/ 23 w 411"/>
                  <a:gd name="T43" fmla="*/ 401 h 469"/>
                  <a:gd name="T44" fmla="*/ 0 w 411"/>
                  <a:gd name="T45" fmla="*/ 401 h 469"/>
                  <a:gd name="T46" fmla="*/ 0 w 411"/>
                  <a:gd name="T47" fmla="*/ 426 h 469"/>
                  <a:gd name="T48" fmla="*/ 42 w 411"/>
                  <a:gd name="T49" fmla="*/ 469 h 469"/>
                  <a:gd name="T50" fmla="*/ 368 w 411"/>
                  <a:gd name="T51" fmla="*/ 469 h 469"/>
                  <a:gd name="T52" fmla="*/ 411 w 411"/>
                  <a:gd name="T53" fmla="*/ 426 h 469"/>
                  <a:gd name="T54" fmla="*/ 411 w 411"/>
                  <a:gd name="T55" fmla="*/ 43 h 469"/>
                  <a:gd name="T56" fmla="*/ 368 w 411"/>
                  <a:gd name="T57" fmla="*/ 0 h 469"/>
                  <a:gd name="T58" fmla="*/ 212 w 411"/>
                  <a:gd name="T59" fmla="*/ 87 h 469"/>
                  <a:gd name="T60" fmla="*/ 271 w 411"/>
                  <a:gd name="T61" fmla="*/ 146 h 469"/>
                  <a:gd name="T62" fmla="*/ 212 w 411"/>
                  <a:gd name="T63" fmla="*/ 205 h 469"/>
                  <a:gd name="T64" fmla="*/ 153 w 411"/>
                  <a:gd name="T65" fmla="*/ 146 h 469"/>
                  <a:gd name="T66" fmla="*/ 212 w 411"/>
                  <a:gd name="T67" fmla="*/ 87 h 469"/>
                  <a:gd name="T68" fmla="*/ 307 w 411"/>
                  <a:gd name="T69" fmla="*/ 363 h 469"/>
                  <a:gd name="T70" fmla="*/ 307 w 411"/>
                  <a:gd name="T71" fmla="*/ 363 h 469"/>
                  <a:gd name="T72" fmla="*/ 212 w 411"/>
                  <a:gd name="T73" fmla="*/ 383 h 469"/>
                  <a:gd name="T74" fmla="*/ 117 w 411"/>
                  <a:gd name="T75" fmla="*/ 363 h 469"/>
                  <a:gd name="T76" fmla="*/ 117 w 411"/>
                  <a:gd name="T77" fmla="*/ 363 h 469"/>
                  <a:gd name="T78" fmla="*/ 117 w 411"/>
                  <a:gd name="T79" fmla="*/ 306 h 469"/>
                  <a:gd name="T80" fmla="*/ 180 w 411"/>
                  <a:gd name="T81" fmla="*/ 215 h 469"/>
                  <a:gd name="T82" fmla="*/ 212 w 411"/>
                  <a:gd name="T83" fmla="*/ 257 h 469"/>
                  <a:gd name="T84" fmla="*/ 244 w 411"/>
                  <a:gd name="T85" fmla="*/ 215 h 469"/>
                  <a:gd name="T86" fmla="*/ 307 w 411"/>
                  <a:gd name="T87" fmla="*/ 306 h 469"/>
                  <a:gd name="T88" fmla="*/ 307 w 411"/>
                  <a:gd name="T89" fmla="*/ 36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1" h="469">
                    <a:moveTo>
                      <a:pt x="36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41" y="68"/>
                      <a:pt x="56" y="83"/>
                      <a:pt x="56" y="101"/>
                    </a:cubicBezTo>
                    <a:cubicBezTo>
                      <a:pt x="56" y="119"/>
                      <a:pt x="41" y="134"/>
                      <a:pt x="23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3" y="157"/>
                      <a:pt x="23" y="157"/>
                      <a:pt x="23" y="157"/>
                    </a:cubicBezTo>
                    <a:cubicBezTo>
                      <a:pt x="41" y="157"/>
                      <a:pt x="56" y="172"/>
                      <a:pt x="56" y="190"/>
                    </a:cubicBezTo>
                    <a:cubicBezTo>
                      <a:pt x="56" y="208"/>
                      <a:pt x="41" y="223"/>
                      <a:pt x="23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41" y="246"/>
                      <a:pt x="56" y="261"/>
                      <a:pt x="56" y="279"/>
                    </a:cubicBezTo>
                    <a:cubicBezTo>
                      <a:pt x="56" y="298"/>
                      <a:pt x="41" y="312"/>
                      <a:pt x="23" y="312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23" y="335"/>
                      <a:pt x="23" y="335"/>
                      <a:pt x="23" y="335"/>
                    </a:cubicBezTo>
                    <a:cubicBezTo>
                      <a:pt x="41" y="335"/>
                      <a:pt x="56" y="350"/>
                      <a:pt x="56" y="368"/>
                    </a:cubicBezTo>
                    <a:cubicBezTo>
                      <a:pt x="56" y="387"/>
                      <a:pt x="41" y="401"/>
                      <a:pt x="23" y="401"/>
                    </a:cubicBezTo>
                    <a:cubicBezTo>
                      <a:pt x="0" y="401"/>
                      <a:pt x="0" y="401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cubicBezTo>
                      <a:pt x="0" y="450"/>
                      <a:pt x="19" y="469"/>
                      <a:pt x="42" y="469"/>
                    </a:cubicBezTo>
                    <a:cubicBezTo>
                      <a:pt x="368" y="469"/>
                      <a:pt x="368" y="469"/>
                      <a:pt x="368" y="469"/>
                    </a:cubicBezTo>
                    <a:cubicBezTo>
                      <a:pt x="392" y="469"/>
                      <a:pt x="411" y="450"/>
                      <a:pt x="411" y="426"/>
                    </a:cubicBezTo>
                    <a:cubicBezTo>
                      <a:pt x="411" y="43"/>
                      <a:pt x="411" y="43"/>
                      <a:pt x="411" y="43"/>
                    </a:cubicBezTo>
                    <a:cubicBezTo>
                      <a:pt x="411" y="20"/>
                      <a:pt x="392" y="0"/>
                      <a:pt x="368" y="0"/>
                    </a:cubicBezTo>
                    <a:close/>
                    <a:moveTo>
                      <a:pt x="212" y="87"/>
                    </a:moveTo>
                    <a:cubicBezTo>
                      <a:pt x="245" y="87"/>
                      <a:pt x="271" y="113"/>
                      <a:pt x="271" y="146"/>
                    </a:cubicBezTo>
                    <a:cubicBezTo>
                      <a:pt x="271" y="179"/>
                      <a:pt x="245" y="205"/>
                      <a:pt x="212" y="205"/>
                    </a:cubicBezTo>
                    <a:cubicBezTo>
                      <a:pt x="179" y="205"/>
                      <a:pt x="153" y="179"/>
                      <a:pt x="153" y="146"/>
                    </a:cubicBezTo>
                    <a:cubicBezTo>
                      <a:pt x="153" y="113"/>
                      <a:pt x="179" y="87"/>
                      <a:pt x="212" y="87"/>
                    </a:cubicBezTo>
                    <a:close/>
                    <a:moveTo>
                      <a:pt x="307" y="363"/>
                    </a:moveTo>
                    <a:cubicBezTo>
                      <a:pt x="307" y="363"/>
                      <a:pt x="307" y="363"/>
                      <a:pt x="307" y="363"/>
                    </a:cubicBezTo>
                    <a:cubicBezTo>
                      <a:pt x="305" y="374"/>
                      <a:pt x="263" y="383"/>
                      <a:pt x="212" y="383"/>
                    </a:cubicBezTo>
                    <a:cubicBezTo>
                      <a:pt x="161" y="383"/>
                      <a:pt x="119" y="374"/>
                      <a:pt x="117" y="363"/>
                    </a:cubicBezTo>
                    <a:cubicBezTo>
                      <a:pt x="117" y="363"/>
                      <a:pt x="117" y="363"/>
                      <a:pt x="117" y="363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7" y="264"/>
                      <a:pt x="143" y="228"/>
                      <a:pt x="180" y="215"/>
                    </a:cubicBezTo>
                    <a:cubicBezTo>
                      <a:pt x="212" y="257"/>
                      <a:pt x="212" y="257"/>
                      <a:pt x="212" y="257"/>
                    </a:cubicBezTo>
                    <a:cubicBezTo>
                      <a:pt x="244" y="215"/>
                      <a:pt x="244" y="215"/>
                      <a:pt x="244" y="215"/>
                    </a:cubicBezTo>
                    <a:cubicBezTo>
                      <a:pt x="281" y="228"/>
                      <a:pt x="307" y="264"/>
                      <a:pt x="307" y="306"/>
                    </a:cubicBezTo>
                    <a:lnTo>
                      <a:pt x="307" y="3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020AB81E-F5C4-DB35-AD17-83AD02C6A6A5}"/>
                  </a:ext>
                </a:extLst>
              </p:cNvPr>
              <p:cNvSpPr/>
              <p:nvPr/>
            </p:nvSpPr>
            <p:spPr bwMode="auto">
              <a:xfrm>
                <a:off x="9056688" y="892176"/>
                <a:ext cx="90488" cy="169863"/>
              </a:xfrm>
              <a:custGeom>
                <a:avLst/>
                <a:gdLst>
                  <a:gd name="T0" fmla="*/ 23 w 32"/>
                  <a:gd name="T1" fmla="*/ 0 h 59"/>
                  <a:gd name="T2" fmla="*/ 9 w 32"/>
                  <a:gd name="T3" fmla="*/ 0 h 59"/>
                  <a:gd name="T4" fmla="*/ 0 w 32"/>
                  <a:gd name="T5" fmla="*/ 8 h 59"/>
                  <a:gd name="T6" fmla="*/ 0 w 32"/>
                  <a:gd name="T7" fmla="*/ 59 h 59"/>
                  <a:gd name="T8" fmla="*/ 9 w 32"/>
                  <a:gd name="T9" fmla="*/ 51 h 59"/>
                  <a:gd name="T10" fmla="*/ 23 w 32"/>
                  <a:gd name="T11" fmla="*/ 51 h 59"/>
                  <a:gd name="T12" fmla="*/ 32 w 32"/>
                  <a:gd name="T13" fmla="*/ 59 h 59"/>
                  <a:gd name="T14" fmla="*/ 32 w 32"/>
                  <a:gd name="T15" fmla="*/ 8 h 59"/>
                  <a:gd name="T16" fmla="*/ 23 w 32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59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5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09AA45E3-C4D6-DC54-E65E-61D730B85CD8}"/>
                  </a:ext>
                </a:extLst>
              </p:cNvPr>
              <p:cNvSpPr/>
              <p:nvPr/>
            </p:nvSpPr>
            <p:spPr bwMode="auto">
              <a:xfrm>
                <a:off x="9056688" y="1076326"/>
                <a:ext cx="90488" cy="171450"/>
              </a:xfrm>
              <a:custGeom>
                <a:avLst/>
                <a:gdLst>
                  <a:gd name="T0" fmla="*/ 23 w 32"/>
                  <a:gd name="T1" fmla="*/ 0 h 60"/>
                  <a:gd name="T2" fmla="*/ 9 w 32"/>
                  <a:gd name="T3" fmla="*/ 0 h 60"/>
                  <a:gd name="T4" fmla="*/ 0 w 32"/>
                  <a:gd name="T5" fmla="*/ 9 h 60"/>
                  <a:gd name="T6" fmla="*/ 0 w 32"/>
                  <a:gd name="T7" fmla="*/ 60 h 60"/>
                  <a:gd name="T8" fmla="*/ 9 w 32"/>
                  <a:gd name="T9" fmla="*/ 51 h 60"/>
                  <a:gd name="T10" fmla="*/ 23 w 32"/>
                  <a:gd name="T11" fmla="*/ 51 h 60"/>
                  <a:gd name="T12" fmla="*/ 32 w 32"/>
                  <a:gd name="T13" fmla="*/ 60 h 60"/>
                  <a:gd name="T14" fmla="*/ 32 w 32"/>
                  <a:gd name="T15" fmla="*/ 9 h 60"/>
                  <a:gd name="T16" fmla="*/ 23 w 32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0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6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6F68C017-7AA3-E3BD-2FBF-193A08987292}"/>
                  </a:ext>
                </a:extLst>
              </p:cNvPr>
              <p:cNvSpPr/>
              <p:nvPr/>
            </p:nvSpPr>
            <p:spPr bwMode="auto">
              <a:xfrm>
                <a:off x="9056688" y="1252538"/>
                <a:ext cx="90488" cy="209550"/>
              </a:xfrm>
              <a:custGeom>
                <a:avLst/>
                <a:gdLst>
                  <a:gd name="T0" fmla="*/ 32 w 32"/>
                  <a:gd name="T1" fmla="*/ 64 h 73"/>
                  <a:gd name="T2" fmla="*/ 23 w 32"/>
                  <a:gd name="T3" fmla="*/ 73 h 73"/>
                  <a:gd name="T4" fmla="*/ 9 w 32"/>
                  <a:gd name="T5" fmla="*/ 73 h 73"/>
                  <a:gd name="T6" fmla="*/ 0 w 32"/>
                  <a:gd name="T7" fmla="*/ 64 h 73"/>
                  <a:gd name="T8" fmla="*/ 0 w 32"/>
                  <a:gd name="T9" fmla="*/ 9 h 73"/>
                  <a:gd name="T10" fmla="*/ 9 w 32"/>
                  <a:gd name="T11" fmla="*/ 0 h 73"/>
                  <a:gd name="T12" fmla="*/ 23 w 32"/>
                  <a:gd name="T13" fmla="*/ 0 h 73"/>
                  <a:gd name="T14" fmla="*/ 32 w 32"/>
                  <a:gd name="T15" fmla="*/ 9 h 73"/>
                  <a:gd name="T16" fmla="*/ 32 w 32"/>
                  <a:gd name="T17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3">
                    <a:moveTo>
                      <a:pt x="32" y="64"/>
                    </a:moveTo>
                    <a:cubicBezTo>
                      <a:pt x="32" y="69"/>
                      <a:pt x="28" y="73"/>
                      <a:pt x="23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" y="73"/>
                      <a:pt x="0" y="69"/>
                      <a:pt x="0" y="6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2" y="4"/>
                      <a:pt x="32" y="9"/>
                    </a:cubicBezTo>
                    <a:lnTo>
                      <a:pt x="3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52AE29B-CA90-7411-6E45-5D28089DE9CB}"/>
              </a:ext>
            </a:extLst>
          </p:cNvPr>
          <p:cNvGrpSpPr/>
          <p:nvPr/>
        </p:nvGrpSpPr>
        <p:grpSpPr>
          <a:xfrm>
            <a:off x="10064750" y="1768475"/>
            <a:ext cx="1316038" cy="790575"/>
            <a:chOff x="9654540" y="1768263"/>
            <a:chExt cx="1316691" cy="790008"/>
          </a:xfrm>
        </p:grpSpPr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23703F80-CAF9-D173-869E-23D9BAC0F77B}"/>
                </a:ext>
              </a:extLst>
            </p:cNvPr>
            <p:cNvSpPr/>
            <p:nvPr/>
          </p:nvSpPr>
          <p:spPr>
            <a:xfrm>
              <a:off x="10008729" y="2202926"/>
              <a:ext cx="406602" cy="355345"/>
            </a:xfrm>
            <a:custGeom>
              <a:avLst/>
              <a:gdLst/>
              <a:ahLst/>
              <a:cxnLst>
                <a:cxn ang="0">
                  <a:pos x="406602" y="17194"/>
                </a:cxn>
                <a:cxn ang="0">
                  <a:pos x="0" y="355345"/>
                </a:cxn>
                <a:cxn ang="0">
                  <a:pos x="80175" y="0"/>
                </a:cxn>
                <a:cxn ang="0">
                  <a:pos x="406602" y="17194"/>
                </a:cxn>
              </a:cxnLst>
              <a:rect l="0" t="0" r="0" b="0"/>
              <a:pathLst>
                <a:path w="71" h="62">
                  <a:moveTo>
                    <a:pt x="71" y="3"/>
                  </a:moveTo>
                  <a:lnTo>
                    <a:pt x="0" y="62"/>
                  </a:lnTo>
                  <a:lnTo>
                    <a:pt x="1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566172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57F33382-0606-2F20-4C51-A162C9967F06}"/>
                </a:ext>
              </a:extLst>
            </p:cNvPr>
            <p:cNvSpPr/>
            <p:nvPr/>
          </p:nvSpPr>
          <p:spPr>
            <a:xfrm>
              <a:off x="9654540" y="1768263"/>
              <a:ext cx="1316691" cy="680550"/>
            </a:xfrm>
            <a:custGeom>
              <a:avLst/>
              <a:gdLst/>
              <a:ahLst/>
              <a:cxnLst>
                <a:cxn ang="0">
                  <a:pos x="1316691" y="0"/>
                </a:cxn>
                <a:cxn ang="0">
                  <a:pos x="0" y="148691"/>
                </a:cxn>
                <a:cxn ang="0">
                  <a:pos x="801464" y="680550"/>
                </a:cxn>
                <a:cxn ang="0">
                  <a:pos x="1316691" y="0"/>
                </a:cxn>
              </a:cxnLst>
              <a:rect l="0" t="0" r="0" b="0"/>
              <a:pathLst>
                <a:path w="230" h="119">
                  <a:moveTo>
                    <a:pt x="230" y="0"/>
                  </a:moveTo>
                  <a:lnTo>
                    <a:pt x="0" y="26"/>
                  </a:lnTo>
                  <a:lnTo>
                    <a:pt x="140" y="119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C1C7D0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CE41A733-F5FA-5B87-D91C-43F94F939A3C}"/>
                </a:ext>
              </a:extLst>
            </p:cNvPr>
            <p:cNvSpPr/>
            <p:nvPr/>
          </p:nvSpPr>
          <p:spPr>
            <a:xfrm>
              <a:off x="9940432" y="1814268"/>
              <a:ext cx="933913" cy="744003"/>
            </a:xfrm>
            <a:custGeom>
              <a:avLst/>
              <a:gdLst/>
              <a:ahLst/>
              <a:cxnLst>
                <a:cxn ang="0">
                  <a:pos x="933913" y="0"/>
                </a:cxn>
                <a:cxn ang="0">
                  <a:pos x="0" y="297601"/>
                </a:cxn>
                <a:cxn ang="0">
                  <a:pos x="68754" y="744003"/>
                </a:cxn>
                <a:cxn ang="0">
                  <a:pos x="148967" y="389170"/>
                </a:cxn>
                <a:cxn ang="0">
                  <a:pos x="933913" y="0"/>
                </a:cxn>
              </a:cxnLst>
              <a:rect l="0" t="0" r="0" b="0"/>
              <a:pathLst>
                <a:path w="163" h="130">
                  <a:moveTo>
                    <a:pt x="163" y="0"/>
                  </a:moveTo>
                  <a:lnTo>
                    <a:pt x="0" y="52"/>
                  </a:lnTo>
                  <a:lnTo>
                    <a:pt x="12" y="130"/>
                  </a:lnTo>
                  <a:lnTo>
                    <a:pt x="26" y="68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893A5"/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13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762249" y="3328987"/>
            <a:ext cx="7018338" cy="957263"/>
          </a:xfrm>
          <a:prstGeom prst="roundRect">
            <a:avLst>
              <a:gd name="adj" fmla="val 50000"/>
            </a:avLst>
          </a:prstGeom>
          <a:solidFill>
            <a:srgbClr val="C5785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9218" name="组合 1"/>
          <p:cNvGrpSpPr/>
          <p:nvPr/>
        </p:nvGrpSpPr>
        <p:grpSpPr>
          <a:xfrm>
            <a:off x="2888138" y="2505075"/>
            <a:ext cx="6766560" cy="1601894"/>
            <a:chOff x="2887722" y="2145300"/>
            <a:chExt cx="6767484" cy="1601886"/>
          </a:xfrm>
        </p:grpSpPr>
        <p:sp>
          <p:nvSpPr>
            <p:cNvPr id="11" name="文本框"/>
            <p:cNvSpPr txBox="1"/>
            <p:nvPr/>
          </p:nvSpPr>
          <p:spPr>
            <a:xfrm>
              <a:off x="4598461" y="2145300"/>
              <a:ext cx="2995079" cy="676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P</a:t>
              </a:r>
              <a:r>
                <a:rPr kumimoji="0" lang="en-US" altLang="zh-CN" sz="4400" b="0" i="0" u="none" strike="noStrike" kern="0" cap="none" spc="0" normalizeH="0" baseline="0" noProof="1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art</a:t>
              </a: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8C50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lt"/>
                </a:rPr>
                <a:t> 02</a:t>
              </a:r>
            </a:p>
          </p:txBody>
        </p:sp>
        <p:sp>
          <p:nvSpPr>
            <p:cNvPr id="9220" name="文本框"/>
            <p:cNvSpPr txBox="1"/>
            <p:nvPr/>
          </p:nvSpPr>
          <p:spPr>
            <a:xfrm>
              <a:off x="2887722" y="3008526"/>
              <a:ext cx="6767484" cy="7386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R="0" lvl="0" algn="ctr">
                <a:buClrTx/>
                <a:buSzTx/>
                <a:tabLst/>
                <a:defRPr/>
              </a:pPr>
              <a:r>
                <a:rPr lang="en-US" altLang="zh-CN" sz="4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Interest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04419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组合 5"/>
          <p:cNvGrpSpPr/>
          <p:nvPr/>
        </p:nvGrpSpPr>
        <p:grpSpPr>
          <a:xfrm>
            <a:off x="603250" y="517520"/>
            <a:ext cx="8426449" cy="615314"/>
            <a:chOff x="1841967" y="2979880"/>
            <a:chExt cx="8428344" cy="616268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79880"/>
              <a:ext cx="812800" cy="6162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01</a:t>
              </a:r>
              <a:r>
                <a:rPr kumimoji="0" lang="en-US" altLang="zh-CN" sz="4000" b="1" i="0" u="none" strike="noStrike" kern="0" cap="none" spc="0" normalizeH="0" baseline="0" noProof="1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.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0243" name="文本框"/>
            <p:cNvSpPr txBox="1"/>
            <p:nvPr/>
          </p:nvSpPr>
          <p:spPr>
            <a:xfrm>
              <a:off x="2645642" y="3052294"/>
              <a:ext cx="7624669" cy="2774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A Prescription for Success(case introduction)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0244" name="文本框 8"/>
            <p:cNvSpPr txBox="1"/>
            <p:nvPr/>
          </p:nvSpPr>
          <p:spPr>
            <a:xfrm>
              <a:off x="2645643" y="3329723"/>
              <a:ext cx="3239008" cy="2423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53" normalizeH="0" baseline="0" noProof="0" dirty="0">
                  <a:ln>
                    <a:noFill/>
                  </a:ln>
                  <a:solidFill>
                    <a:srgbClr val="155DF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BASIC DEFINITIONS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53" name="组合 48"/>
          <p:cNvGrpSpPr/>
          <p:nvPr/>
        </p:nvGrpSpPr>
        <p:grpSpPr>
          <a:xfrm>
            <a:off x="1511300" y="5283200"/>
            <a:ext cx="830263" cy="830263"/>
            <a:chOff x="1585732" y="4805489"/>
            <a:chExt cx="476336" cy="476336"/>
          </a:xfrm>
        </p:grpSpPr>
        <p:sp>
          <p:nvSpPr>
            <p:cNvPr id="50" name="椭圆 49"/>
            <p:cNvSpPr/>
            <p:nvPr/>
          </p:nvSpPr>
          <p:spPr>
            <a:xfrm>
              <a:off x="1585732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657003" y="4903244"/>
              <a:ext cx="333794" cy="280826"/>
              <a:chOff x="5146675" y="766763"/>
              <a:chExt cx="1590676" cy="1338263"/>
            </a:xfrm>
            <a:solidFill>
              <a:schemeClr val="bg1"/>
            </a:solidFill>
            <a:effectLst/>
          </p:grpSpPr>
          <p:sp>
            <p:nvSpPr>
              <p:cNvPr id="52" name="Oval 18"/>
              <p:cNvSpPr>
                <a:spLocks noChangeArrowheads="1"/>
              </p:cNvSpPr>
              <p:nvPr/>
            </p:nvSpPr>
            <p:spPr bwMode="auto">
              <a:xfrm>
                <a:off x="5675313" y="766763"/>
                <a:ext cx="533400" cy="534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3" name="Freeform 19"/>
              <p:cNvSpPr/>
              <p:nvPr/>
            </p:nvSpPr>
            <p:spPr bwMode="auto">
              <a:xfrm>
                <a:off x="5511800" y="1344613"/>
                <a:ext cx="860425" cy="760413"/>
              </a:xfrm>
              <a:custGeom>
                <a:avLst/>
                <a:gdLst>
                  <a:gd name="T0" fmla="*/ 201 w 301"/>
                  <a:gd name="T1" fmla="*/ 0 h 266"/>
                  <a:gd name="T2" fmla="*/ 151 w 301"/>
                  <a:gd name="T3" fmla="*/ 67 h 266"/>
                  <a:gd name="T4" fmla="*/ 101 w 301"/>
                  <a:gd name="T5" fmla="*/ 0 h 266"/>
                  <a:gd name="T6" fmla="*/ 0 w 301"/>
                  <a:gd name="T7" fmla="*/ 144 h 266"/>
                  <a:gd name="T8" fmla="*/ 0 w 301"/>
                  <a:gd name="T9" fmla="*/ 235 h 266"/>
                  <a:gd name="T10" fmla="*/ 0 w 301"/>
                  <a:gd name="T11" fmla="*/ 235 h 266"/>
                  <a:gd name="T12" fmla="*/ 151 w 301"/>
                  <a:gd name="T13" fmla="*/ 266 h 266"/>
                  <a:gd name="T14" fmla="*/ 301 w 301"/>
                  <a:gd name="T15" fmla="*/ 235 h 266"/>
                  <a:gd name="T16" fmla="*/ 301 w 301"/>
                  <a:gd name="T17" fmla="*/ 235 h 266"/>
                  <a:gd name="T18" fmla="*/ 301 w 301"/>
                  <a:gd name="T19" fmla="*/ 144 h 266"/>
                  <a:gd name="T20" fmla="*/ 201 w 301"/>
                  <a:gd name="T2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1" h="266">
                    <a:moveTo>
                      <a:pt x="201" y="0"/>
                    </a:moveTo>
                    <a:cubicBezTo>
                      <a:pt x="151" y="67"/>
                      <a:pt x="151" y="67"/>
                      <a:pt x="151" y="67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42" y="21"/>
                      <a:pt x="0" y="78"/>
                      <a:pt x="0" y="144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3" y="252"/>
                      <a:pt x="69" y="266"/>
                      <a:pt x="151" y="266"/>
                    </a:cubicBezTo>
                    <a:cubicBezTo>
                      <a:pt x="232" y="266"/>
                      <a:pt x="298" y="252"/>
                      <a:pt x="301" y="235"/>
                    </a:cubicBezTo>
                    <a:cubicBezTo>
                      <a:pt x="301" y="235"/>
                      <a:pt x="301" y="235"/>
                      <a:pt x="301" y="235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1" y="78"/>
                      <a:pt x="259" y="21"/>
                      <a:pt x="2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Freeform 20"/>
              <p:cNvSpPr/>
              <p:nvPr/>
            </p:nvSpPr>
            <p:spPr bwMode="auto">
              <a:xfrm>
                <a:off x="5900738" y="1319213"/>
                <a:ext cx="85725" cy="50800"/>
              </a:xfrm>
              <a:custGeom>
                <a:avLst/>
                <a:gdLst>
                  <a:gd name="T0" fmla="*/ 30 w 30"/>
                  <a:gd name="T1" fmla="*/ 1 h 18"/>
                  <a:gd name="T2" fmla="*/ 15 w 30"/>
                  <a:gd name="T3" fmla="*/ 0 h 18"/>
                  <a:gd name="T4" fmla="*/ 1 w 30"/>
                  <a:gd name="T5" fmla="*/ 1 h 18"/>
                  <a:gd name="T6" fmla="*/ 7 w 30"/>
                  <a:gd name="T7" fmla="*/ 18 h 18"/>
                  <a:gd name="T8" fmla="*/ 24 w 30"/>
                  <a:gd name="T9" fmla="*/ 18 h 18"/>
                  <a:gd name="T10" fmla="*/ 30 w 3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30" y="1"/>
                    </a:moveTo>
                    <a:cubicBezTo>
                      <a:pt x="25" y="0"/>
                      <a:pt x="20" y="0"/>
                      <a:pt x="15" y="0"/>
                    </a:cubicBezTo>
                    <a:cubicBezTo>
                      <a:pt x="10" y="0"/>
                      <a:pt x="6" y="0"/>
                      <a:pt x="1" y="1"/>
                    </a:cubicBezTo>
                    <a:cubicBezTo>
                      <a:pt x="1" y="1"/>
                      <a:pt x="0" y="11"/>
                      <a:pt x="7" y="18"/>
                    </a:cubicBezTo>
                    <a:cubicBezTo>
                      <a:pt x="7" y="18"/>
                      <a:pt x="18" y="18"/>
                      <a:pt x="24" y="18"/>
                    </a:cubicBezTo>
                    <a:cubicBezTo>
                      <a:pt x="24" y="18"/>
                      <a:pt x="30" y="12"/>
                      <a:pt x="3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5" name="Freeform 21"/>
              <p:cNvSpPr/>
              <p:nvPr/>
            </p:nvSpPr>
            <p:spPr bwMode="auto">
              <a:xfrm>
                <a:off x="5894388" y="1377951"/>
                <a:ext cx="95250" cy="130175"/>
              </a:xfrm>
              <a:custGeom>
                <a:avLst/>
                <a:gdLst>
                  <a:gd name="T0" fmla="*/ 15 w 60"/>
                  <a:gd name="T1" fmla="*/ 0 h 82"/>
                  <a:gd name="T2" fmla="*/ 47 w 60"/>
                  <a:gd name="T3" fmla="*/ 0 h 82"/>
                  <a:gd name="T4" fmla="*/ 60 w 60"/>
                  <a:gd name="T5" fmla="*/ 47 h 82"/>
                  <a:gd name="T6" fmla="*/ 31 w 60"/>
                  <a:gd name="T7" fmla="*/ 82 h 82"/>
                  <a:gd name="T8" fmla="*/ 0 w 60"/>
                  <a:gd name="T9" fmla="*/ 47 h 82"/>
                  <a:gd name="T10" fmla="*/ 15 w 60"/>
                  <a:gd name="T1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82">
                    <a:moveTo>
                      <a:pt x="15" y="0"/>
                    </a:moveTo>
                    <a:lnTo>
                      <a:pt x="47" y="0"/>
                    </a:lnTo>
                    <a:lnTo>
                      <a:pt x="60" y="47"/>
                    </a:lnTo>
                    <a:lnTo>
                      <a:pt x="31" y="82"/>
                    </a:lnTo>
                    <a:lnTo>
                      <a:pt x="0" y="4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6" name="Freeform 22"/>
              <p:cNvSpPr/>
              <p:nvPr/>
            </p:nvSpPr>
            <p:spPr bwMode="auto">
              <a:xfrm>
                <a:off x="5432425" y="1427163"/>
                <a:ext cx="71438" cy="96838"/>
              </a:xfrm>
              <a:custGeom>
                <a:avLst/>
                <a:gdLst>
                  <a:gd name="T0" fmla="*/ 23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3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3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3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Freeform 23"/>
              <p:cNvSpPr/>
              <p:nvPr/>
            </p:nvSpPr>
            <p:spPr bwMode="auto">
              <a:xfrm>
                <a:off x="5146675" y="1401763"/>
                <a:ext cx="465138" cy="568325"/>
              </a:xfrm>
              <a:custGeom>
                <a:avLst/>
                <a:gdLst>
                  <a:gd name="T0" fmla="*/ 150 w 163"/>
                  <a:gd name="T1" fmla="*/ 0 h 199"/>
                  <a:gd name="T2" fmla="*/ 113 w 163"/>
                  <a:gd name="T3" fmla="*/ 50 h 199"/>
                  <a:gd name="T4" fmla="*/ 75 w 163"/>
                  <a:gd name="T5" fmla="*/ 0 h 199"/>
                  <a:gd name="T6" fmla="*/ 0 w 163"/>
                  <a:gd name="T7" fmla="*/ 108 h 199"/>
                  <a:gd name="T8" fmla="*/ 0 w 163"/>
                  <a:gd name="T9" fmla="*/ 176 h 199"/>
                  <a:gd name="T10" fmla="*/ 0 w 163"/>
                  <a:gd name="T11" fmla="*/ 176 h 199"/>
                  <a:gd name="T12" fmla="*/ 113 w 163"/>
                  <a:gd name="T13" fmla="*/ 199 h 199"/>
                  <a:gd name="T14" fmla="*/ 114 w 163"/>
                  <a:gd name="T15" fmla="*/ 199 h 199"/>
                  <a:gd name="T16" fmla="*/ 114 w 163"/>
                  <a:gd name="T17" fmla="*/ 124 h 199"/>
                  <a:gd name="T18" fmla="*/ 163 w 163"/>
                  <a:gd name="T19" fmla="*/ 6 h 199"/>
                  <a:gd name="T20" fmla="*/ 150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150" y="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1" y="16"/>
                      <a:pt x="0" y="58"/>
                      <a:pt x="0" y="108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" y="189"/>
                      <a:pt x="52" y="199"/>
                      <a:pt x="113" y="199"/>
                    </a:cubicBezTo>
                    <a:cubicBezTo>
                      <a:pt x="113" y="199"/>
                      <a:pt x="114" y="199"/>
                      <a:pt x="114" y="199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4" y="78"/>
                      <a:pt x="133" y="36"/>
                      <a:pt x="163" y="6"/>
                    </a:cubicBezTo>
                    <a:cubicBezTo>
                      <a:pt x="159" y="3"/>
                      <a:pt x="155" y="2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8" name="Freeform 24"/>
              <p:cNvSpPr/>
              <p:nvPr/>
            </p:nvSpPr>
            <p:spPr bwMode="auto">
              <a:xfrm>
                <a:off x="5438775" y="1381126"/>
                <a:ext cx="61913" cy="41275"/>
              </a:xfrm>
              <a:custGeom>
                <a:avLst/>
                <a:gdLst>
                  <a:gd name="T0" fmla="*/ 18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8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8" y="14"/>
                    </a:moveTo>
                    <a:cubicBezTo>
                      <a:pt x="18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59" name="Oval 25"/>
              <p:cNvSpPr>
                <a:spLocks noChangeArrowheads="1"/>
              </p:cNvSpPr>
              <p:nvPr/>
            </p:nvSpPr>
            <p:spPr bwMode="auto">
              <a:xfrm>
                <a:off x="5267325" y="966788"/>
                <a:ext cx="401638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Freeform 26"/>
              <p:cNvSpPr/>
              <p:nvPr/>
            </p:nvSpPr>
            <p:spPr bwMode="auto">
              <a:xfrm>
                <a:off x="6386513" y="1381126"/>
                <a:ext cx="61913" cy="41275"/>
              </a:xfrm>
              <a:custGeom>
                <a:avLst/>
                <a:gdLst>
                  <a:gd name="T0" fmla="*/ 17 w 22"/>
                  <a:gd name="T1" fmla="*/ 14 h 14"/>
                  <a:gd name="T2" fmla="*/ 22 w 22"/>
                  <a:gd name="T3" fmla="*/ 1 h 14"/>
                  <a:gd name="T4" fmla="*/ 11 w 22"/>
                  <a:gd name="T5" fmla="*/ 0 h 14"/>
                  <a:gd name="T6" fmla="*/ 0 w 22"/>
                  <a:gd name="T7" fmla="*/ 1 h 14"/>
                  <a:gd name="T8" fmla="*/ 5 w 22"/>
                  <a:gd name="T9" fmla="*/ 14 h 14"/>
                  <a:gd name="T10" fmla="*/ 17 w 22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17" y="14"/>
                    </a:moveTo>
                    <a:cubicBezTo>
                      <a:pt x="17" y="14"/>
                      <a:pt x="22" y="9"/>
                      <a:pt x="22" y="1"/>
                    </a:cubicBezTo>
                    <a:cubicBezTo>
                      <a:pt x="18" y="0"/>
                      <a:pt x="15" y="0"/>
                      <a:pt x="11" y="0"/>
                    </a:cubicBezTo>
                    <a:cubicBezTo>
                      <a:pt x="7" y="0"/>
                      <a:pt x="4" y="0"/>
                      <a:pt x="0" y="1"/>
                    </a:cubicBezTo>
                    <a:cubicBezTo>
                      <a:pt x="0" y="1"/>
                      <a:pt x="0" y="8"/>
                      <a:pt x="5" y="14"/>
                    </a:cubicBezTo>
                    <a:cubicBezTo>
                      <a:pt x="5" y="14"/>
                      <a:pt x="13" y="14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1" name="Freeform 27"/>
              <p:cNvSpPr/>
              <p:nvPr/>
            </p:nvSpPr>
            <p:spPr bwMode="auto">
              <a:xfrm>
                <a:off x="6380163" y="1427163"/>
                <a:ext cx="71438" cy="96838"/>
              </a:xfrm>
              <a:custGeom>
                <a:avLst/>
                <a:gdLst>
                  <a:gd name="T0" fmla="*/ 24 w 45"/>
                  <a:gd name="T1" fmla="*/ 61 h 61"/>
                  <a:gd name="T2" fmla="*/ 45 w 45"/>
                  <a:gd name="T3" fmla="*/ 34 h 61"/>
                  <a:gd name="T4" fmla="*/ 34 w 45"/>
                  <a:gd name="T5" fmla="*/ 0 h 61"/>
                  <a:gd name="T6" fmla="*/ 11 w 45"/>
                  <a:gd name="T7" fmla="*/ 0 h 61"/>
                  <a:gd name="T8" fmla="*/ 0 w 45"/>
                  <a:gd name="T9" fmla="*/ 34 h 61"/>
                  <a:gd name="T10" fmla="*/ 24 w 45"/>
                  <a:gd name="T1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61">
                    <a:moveTo>
                      <a:pt x="24" y="61"/>
                    </a:moveTo>
                    <a:lnTo>
                      <a:pt x="45" y="34"/>
                    </a:lnTo>
                    <a:lnTo>
                      <a:pt x="34" y="0"/>
                    </a:lnTo>
                    <a:lnTo>
                      <a:pt x="11" y="0"/>
                    </a:lnTo>
                    <a:lnTo>
                      <a:pt x="0" y="34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Oval 28"/>
              <p:cNvSpPr>
                <a:spLocks noChangeArrowheads="1"/>
              </p:cNvSpPr>
              <p:nvPr/>
            </p:nvSpPr>
            <p:spPr bwMode="auto">
              <a:xfrm>
                <a:off x="6215063" y="966788"/>
                <a:ext cx="403225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Freeform 29"/>
              <p:cNvSpPr/>
              <p:nvPr/>
            </p:nvSpPr>
            <p:spPr bwMode="auto">
              <a:xfrm>
                <a:off x="6272213" y="1401763"/>
                <a:ext cx="465138" cy="568325"/>
              </a:xfrm>
              <a:custGeom>
                <a:avLst/>
                <a:gdLst>
                  <a:gd name="T0" fmla="*/ 88 w 163"/>
                  <a:gd name="T1" fmla="*/ 0 h 199"/>
                  <a:gd name="T2" fmla="*/ 51 w 163"/>
                  <a:gd name="T3" fmla="*/ 50 h 199"/>
                  <a:gd name="T4" fmla="*/ 13 w 163"/>
                  <a:gd name="T5" fmla="*/ 0 h 199"/>
                  <a:gd name="T6" fmla="*/ 0 w 163"/>
                  <a:gd name="T7" fmla="*/ 6 h 199"/>
                  <a:gd name="T8" fmla="*/ 49 w 163"/>
                  <a:gd name="T9" fmla="*/ 124 h 199"/>
                  <a:gd name="T10" fmla="*/ 49 w 163"/>
                  <a:gd name="T11" fmla="*/ 199 h 199"/>
                  <a:gd name="T12" fmla="*/ 51 w 163"/>
                  <a:gd name="T13" fmla="*/ 199 h 199"/>
                  <a:gd name="T14" fmla="*/ 163 w 163"/>
                  <a:gd name="T15" fmla="*/ 176 h 199"/>
                  <a:gd name="T16" fmla="*/ 163 w 163"/>
                  <a:gd name="T17" fmla="*/ 176 h 199"/>
                  <a:gd name="T18" fmla="*/ 163 w 163"/>
                  <a:gd name="T19" fmla="*/ 108 h 199"/>
                  <a:gd name="T20" fmla="*/ 88 w 163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" h="199">
                    <a:moveTo>
                      <a:pt x="88" y="0"/>
                    </a:moveTo>
                    <a:cubicBezTo>
                      <a:pt x="51" y="50"/>
                      <a:pt x="51" y="50"/>
                      <a:pt x="51" y="5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2"/>
                      <a:pt x="4" y="3"/>
                      <a:pt x="0" y="6"/>
                    </a:cubicBezTo>
                    <a:cubicBezTo>
                      <a:pt x="30" y="36"/>
                      <a:pt x="49" y="78"/>
                      <a:pt x="49" y="124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50" y="199"/>
                      <a:pt x="50" y="199"/>
                      <a:pt x="51" y="199"/>
                    </a:cubicBezTo>
                    <a:cubicBezTo>
                      <a:pt x="112" y="199"/>
                      <a:pt x="161" y="189"/>
                      <a:pt x="163" y="176"/>
                    </a:cubicBezTo>
                    <a:cubicBezTo>
                      <a:pt x="163" y="176"/>
                      <a:pt x="163" y="176"/>
                      <a:pt x="163" y="176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63" y="58"/>
                      <a:pt x="132" y="16"/>
                      <a:pt x="8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6" name="组合 63"/>
          <p:cNvGrpSpPr/>
          <p:nvPr/>
        </p:nvGrpSpPr>
        <p:grpSpPr>
          <a:xfrm>
            <a:off x="3373438" y="5310188"/>
            <a:ext cx="808037" cy="808037"/>
            <a:chOff x="2573603" y="4805489"/>
            <a:chExt cx="476336" cy="476336"/>
          </a:xfrm>
        </p:grpSpPr>
        <p:sp>
          <p:nvSpPr>
            <p:cNvPr id="65" name="椭圆 64"/>
            <p:cNvSpPr/>
            <p:nvPr/>
          </p:nvSpPr>
          <p:spPr>
            <a:xfrm>
              <a:off x="2573603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2696528" y="4865897"/>
              <a:ext cx="230486" cy="355521"/>
              <a:chOff x="7875588" y="503238"/>
              <a:chExt cx="485775" cy="749300"/>
            </a:xfrm>
            <a:solidFill>
              <a:schemeClr val="bg1"/>
            </a:solidFill>
            <a:effectLst/>
          </p:grpSpPr>
          <p:sp>
            <p:nvSpPr>
              <p:cNvPr id="67" name="Freeform 65"/>
              <p:cNvSpPr/>
              <p:nvPr/>
            </p:nvSpPr>
            <p:spPr bwMode="auto">
              <a:xfrm>
                <a:off x="7964488" y="868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Freeform 66"/>
              <p:cNvSpPr/>
              <p:nvPr/>
            </p:nvSpPr>
            <p:spPr bwMode="auto">
              <a:xfrm>
                <a:off x="7875588" y="868363"/>
                <a:ext cx="485775" cy="384175"/>
              </a:xfrm>
              <a:custGeom>
                <a:avLst/>
                <a:gdLst>
                  <a:gd name="T0" fmla="*/ 160 w 166"/>
                  <a:gd name="T1" fmla="*/ 115 h 131"/>
                  <a:gd name="T2" fmla="*/ 149 w 166"/>
                  <a:gd name="T3" fmla="*/ 115 h 131"/>
                  <a:gd name="T4" fmla="*/ 97 w 166"/>
                  <a:gd name="T5" fmla="*/ 98 h 131"/>
                  <a:gd name="T6" fmla="*/ 97 w 166"/>
                  <a:gd name="T7" fmla="*/ 84 h 131"/>
                  <a:gd name="T8" fmla="*/ 154 w 166"/>
                  <a:gd name="T9" fmla="*/ 15 h 131"/>
                  <a:gd name="T10" fmla="*/ 154 w 166"/>
                  <a:gd name="T11" fmla="*/ 0 h 131"/>
                  <a:gd name="T12" fmla="*/ 142 w 166"/>
                  <a:gd name="T13" fmla="*/ 0 h 131"/>
                  <a:gd name="T14" fmla="*/ 142 w 166"/>
                  <a:gd name="T15" fmla="*/ 15 h 131"/>
                  <a:gd name="T16" fmla="*/ 83 w 166"/>
                  <a:gd name="T17" fmla="*/ 73 h 131"/>
                  <a:gd name="T18" fmla="*/ 24 w 166"/>
                  <a:gd name="T19" fmla="*/ 15 h 131"/>
                  <a:gd name="T20" fmla="*/ 24 w 166"/>
                  <a:gd name="T21" fmla="*/ 0 h 131"/>
                  <a:gd name="T22" fmla="*/ 12 w 166"/>
                  <a:gd name="T23" fmla="*/ 0 h 131"/>
                  <a:gd name="T24" fmla="*/ 12 w 166"/>
                  <a:gd name="T25" fmla="*/ 15 h 131"/>
                  <a:gd name="T26" fmla="*/ 69 w 166"/>
                  <a:gd name="T27" fmla="*/ 84 h 131"/>
                  <a:gd name="T28" fmla="*/ 69 w 166"/>
                  <a:gd name="T29" fmla="*/ 98 h 131"/>
                  <a:gd name="T30" fmla="*/ 17 w 166"/>
                  <a:gd name="T31" fmla="*/ 115 h 131"/>
                  <a:gd name="T32" fmla="*/ 6 w 166"/>
                  <a:gd name="T33" fmla="*/ 115 h 131"/>
                  <a:gd name="T34" fmla="*/ 0 w 166"/>
                  <a:gd name="T35" fmla="*/ 122 h 131"/>
                  <a:gd name="T36" fmla="*/ 0 w 166"/>
                  <a:gd name="T37" fmla="*/ 125 h 131"/>
                  <a:gd name="T38" fmla="*/ 6 w 166"/>
                  <a:gd name="T39" fmla="*/ 131 h 131"/>
                  <a:gd name="T40" fmla="*/ 160 w 166"/>
                  <a:gd name="T41" fmla="*/ 131 h 131"/>
                  <a:gd name="T42" fmla="*/ 166 w 166"/>
                  <a:gd name="T43" fmla="*/ 125 h 131"/>
                  <a:gd name="T44" fmla="*/ 166 w 166"/>
                  <a:gd name="T45" fmla="*/ 122 h 131"/>
                  <a:gd name="T46" fmla="*/ 160 w 166"/>
                  <a:gd name="T47" fmla="*/ 11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6" h="131">
                    <a:moveTo>
                      <a:pt x="160" y="115"/>
                    </a:moveTo>
                    <a:cubicBezTo>
                      <a:pt x="149" y="115"/>
                      <a:pt x="149" y="115"/>
                      <a:pt x="149" y="115"/>
                    </a:cubicBezTo>
                    <a:cubicBezTo>
                      <a:pt x="134" y="106"/>
                      <a:pt x="116" y="100"/>
                      <a:pt x="97" y="98"/>
                    </a:cubicBezTo>
                    <a:cubicBezTo>
                      <a:pt x="97" y="84"/>
                      <a:pt x="97" y="84"/>
                      <a:pt x="97" y="84"/>
                    </a:cubicBezTo>
                    <a:cubicBezTo>
                      <a:pt x="130" y="77"/>
                      <a:pt x="154" y="49"/>
                      <a:pt x="154" y="15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15"/>
                      <a:pt x="142" y="15"/>
                      <a:pt x="142" y="15"/>
                    </a:cubicBezTo>
                    <a:cubicBezTo>
                      <a:pt x="142" y="47"/>
                      <a:pt x="115" y="73"/>
                      <a:pt x="83" y="73"/>
                    </a:cubicBezTo>
                    <a:cubicBezTo>
                      <a:pt x="51" y="73"/>
                      <a:pt x="24" y="47"/>
                      <a:pt x="24" y="1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49"/>
                      <a:pt x="36" y="77"/>
                      <a:pt x="69" y="84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50" y="100"/>
                      <a:pt x="32" y="106"/>
                      <a:pt x="17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2" y="115"/>
                      <a:pt x="0" y="118"/>
                      <a:pt x="0" y="122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9"/>
                      <a:pt x="2" y="131"/>
                      <a:pt x="6" y="131"/>
                    </a:cubicBezTo>
                    <a:cubicBezTo>
                      <a:pt x="160" y="131"/>
                      <a:pt x="160" y="131"/>
                      <a:pt x="160" y="131"/>
                    </a:cubicBezTo>
                    <a:cubicBezTo>
                      <a:pt x="163" y="131"/>
                      <a:pt x="166" y="129"/>
                      <a:pt x="166" y="125"/>
                    </a:cubicBezTo>
                    <a:cubicBezTo>
                      <a:pt x="166" y="122"/>
                      <a:pt x="166" y="122"/>
                      <a:pt x="166" y="122"/>
                    </a:cubicBezTo>
                    <a:cubicBezTo>
                      <a:pt x="166" y="118"/>
                      <a:pt x="163" y="115"/>
                      <a:pt x="160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67"/>
              <p:cNvSpPr/>
              <p:nvPr/>
            </p:nvSpPr>
            <p:spPr bwMode="auto">
              <a:xfrm>
                <a:off x="7999413" y="503238"/>
                <a:ext cx="239713" cy="122238"/>
              </a:xfrm>
              <a:custGeom>
                <a:avLst/>
                <a:gdLst>
                  <a:gd name="T0" fmla="*/ 82 w 82"/>
                  <a:gd name="T1" fmla="*/ 42 h 42"/>
                  <a:gd name="T2" fmla="*/ 82 w 82"/>
                  <a:gd name="T3" fmla="*/ 41 h 42"/>
                  <a:gd name="T4" fmla="*/ 41 w 82"/>
                  <a:gd name="T5" fmla="*/ 0 h 42"/>
                  <a:gd name="T6" fmla="*/ 0 w 82"/>
                  <a:gd name="T7" fmla="*/ 41 h 42"/>
                  <a:gd name="T8" fmla="*/ 0 w 82"/>
                  <a:gd name="T9" fmla="*/ 42 h 42"/>
                  <a:gd name="T10" fmla="*/ 82 w 8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42">
                    <a:moveTo>
                      <a:pt x="82" y="42"/>
                    </a:move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18"/>
                      <a:pt x="64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42"/>
                      <a:pt x="0" y="42"/>
                      <a:pt x="0" y="42"/>
                    </a:cubicBezTo>
                    <a:lnTo>
                      <a:pt x="82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Freeform 68"/>
              <p:cNvSpPr/>
              <p:nvPr/>
            </p:nvSpPr>
            <p:spPr bwMode="auto">
              <a:xfrm>
                <a:off x="7999413" y="655638"/>
                <a:ext cx="239713" cy="360363"/>
              </a:xfrm>
              <a:custGeom>
                <a:avLst/>
                <a:gdLst>
                  <a:gd name="T0" fmla="*/ 0 w 82"/>
                  <a:gd name="T1" fmla="*/ 0 h 123"/>
                  <a:gd name="T2" fmla="*/ 0 w 82"/>
                  <a:gd name="T3" fmla="*/ 82 h 123"/>
                  <a:gd name="T4" fmla="*/ 41 w 82"/>
                  <a:gd name="T5" fmla="*/ 123 h 123"/>
                  <a:gd name="T6" fmla="*/ 82 w 82"/>
                  <a:gd name="T7" fmla="*/ 82 h 123"/>
                  <a:gd name="T8" fmla="*/ 82 w 82"/>
                  <a:gd name="T9" fmla="*/ 0 h 123"/>
                  <a:gd name="T10" fmla="*/ 0 w 82"/>
                  <a:gd name="T1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23">
                    <a:moveTo>
                      <a:pt x="0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105"/>
                      <a:pt x="18" y="123"/>
                      <a:pt x="41" y="123"/>
                    </a:cubicBezTo>
                    <a:cubicBezTo>
                      <a:pt x="64" y="123"/>
                      <a:pt x="82" y="105"/>
                      <a:pt x="82" y="82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259" name="组合 70"/>
          <p:cNvGrpSpPr/>
          <p:nvPr/>
        </p:nvGrpSpPr>
        <p:grpSpPr>
          <a:xfrm>
            <a:off x="5151438" y="5308600"/>
            <a:ext cx="835025" cy="835025"/>
            <a:chOff x="3493455" y="4805489"/>
            <a:chExt cx="476336" cy="476336"/>
          </a:xfrm>
        </p:grpSpPr>
        <p:sp>
          <p:nvSpPr>
            <p:cNvPr id="72" name="椭圆 71"/>
            <p:cNvSpPr/>
            <p:nvPr/>
          </p:nvSpPr>
          <p:spPr>
            <a:xfrm>
              <a:off x="3493455" y="4805489"/>
              <a:ext cx="476336" cy="47633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3587213" y="4902911"/>
              <a:ext cx="288821" cy="281492"/>
              <a:chOff x="7770813" y="763588"/>
              <a:chExt cx="1376363" cy="1341438"/>
            </a:xfrm>
            <a:solidFill>
              <a:schemeClr val="bg1"/>
            </a:solidFill>
            <a:effectLst/>
          </p:grpSpPr>
          <p:sp>
            <p:nvSpPr>
              <p:cNvPr id="74" name="Freeform 30"/>
              <p:cNvSpPr/>
              <p:nvPr/>
            </p:nvSpPr>
            <p:spPr bwMode="auto">
              <a:xfrm>
                <a:off x="7770813" y="1501776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5" name="Freeform 31"/>
              <p:cNvSpPr/>
              <p:nvPr/>
            </p:nvSpPr>
            <p:spPr bwMode="auto">
              <a:xfrm>
                <a:off x="7770813" y="992188"/>
                <a:ext cx="214313" cy="120650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2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6" name="Freeform 32"/>
              <p:cNvSpPr/>
              <p:nvPr/>
            </p:nvSpPr>
            <p:spPr bwMode="auto">
              <a:xfrm>
                <a:off x="7770813" y="1247776"/>
                <a:ext cx="214313" cy="119063"/>
              </a:xfrm>
              <a:custGeom>
                <a:avLst/>
                <a:gdLst>
                  <a:gd name="T0" fmla="*/ 21 w 75"/>
                  <a:gd name="T1" fmla="*/ 42 h 42"/>
                  <a:gd name="T2" fmla="*/ 54 w 75"/>
                  <a:gd name="T3" fmla="*/ 42 h 42"/>
                  <a:gd name="T4" fmla="*/ 75 w 75"/>
                  <a:gd name="T5" fmla="*/ 21 h 42"/>
                  <a:gd name="T6" fmla="*/ 54 w 75"/>
                  <a:gd name="T7" fmla="*/ 0 h 42"/>
                  <a:gd name="T8" fmla="*/ 21 w 75"/>
                  <a:gd name="T9" fmla="*/ 0 h 42"/>
                  <a:gd name="T10" fmla="*/ 0 w 75"/>
                  <a:gd name="T11" fmla="*/ 21 h 42"/>
                  <a:gd name="T12" fmla="*/ 21 w 75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2">
                    <a:moveTo>
                      <a:pt x="21" y="42"/>
                    </a:moveTo>
                    <a:cubicBezTo>
                      <a:pt x="54" y="42"/>
                      <a:pt x="54" y="42"/>
                      <a:pt x="54" y="42"/>
                    </a:cubicBezTo>
                    <a:cubicBezTo>
                      <a:pt x="65" y="42"/>
                      <a:pt x="75" y="33"/>
                      <a:pt x="75" y="21"/>
                    </a:cubicBezTo>
                    <a:cubicBezTo>
                      <a:pt x="75" y="10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7" name="Freeform 33"/>
              <p:cNvSpPr/>
              <p:nvPr/>
            </p:nvSpPr>
            <p:spPr bwMode="auto">
              <a:xfrm>
                <a:off x="7770813" y="1758951"/>
                <a:ext cx="214313" cy="117475"/>
              </a:xfrm>
              <a:custGeom>
                <a:avLst/>
                <a:gdLst>
                  <a:gd name="T0" fmla="*/ 75 w 75"/>
                  <a:gd name="T1" fmla="*/ 20 h 41"/>
                  <a:gd name="T2" fmla="*/ 54 w 75"/>
                  <a:gd name="T3" fmla="*/ 0 h 41"/>
                  <a:gd name="T4" fmla="*/ 21 w 75"/>
                  <a:gd name="T5" fmla="*/ 0 h 41"/>
                  <a:gd name="T6" fmla="*/ 0 w 75"/>
                  <a:gd name="T7" fmla="*/ 20 h 41"/>
                  <a:gd name="T8" fmla="*/ 21 w 75"/>
                  <a:gd name="T9" fmla="*/ 41 h 41"/>
                  <a:gd name="T10" fmla="*/ 54 w 75"/>
                  <a:gd name="T11" fmla="*/ 41 h 41"/>
                  <a:gd name="T12" fmla="*/ 75 w 75"/>
                  <a:gd name="T13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41">
                    <a:moveTo>
                      <a:pt x="75" y="20"/>
                    </a:moveTo>
                    <a:cubicBezTo>
                      <a:pt x="75" y="9"/>
                      <a:pt x="65" y="0"/>
                      <a:pt x="5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65" y="41"/>
                      <a:pt x="75" y="32"/>
                      <a:pt x="7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8" name="Freeform 34"/>
              <p:cNvSpPr>
                <a:spLocks noEditPoints="1"/>
              </p:cNvSpPr>
              <p:nvPr/>
            </p:nvSpPr>
            <p:spPr bwMode="auto">
              <a:xfrm>
                <a:off x="7859713" y="763588"/>
                <a:ext cx="1173163" cy="1341438"/>
              </a:xfrm>
              <a:custGeom>
                <a:avLst/>
                <a:gdLst>
                  <a:gd name="T0" fmla="*/ 368 w 411"/>
                  <a:gd name="T1" fmla="*/ 0 h 469"/>
                  <a:gd name="T2" fmla="*/ 42 w 411"/>
                  <a:gd name="T3" fmla="*/ 0 h 469"/>
                  <a:gd name="T4" fmla="*/ 0 w 411"/>
                  <a:gd name="T5" fmla="*/ 43 h 469"/>
                  <a:gd name="T6" fmla="*/ 0 w 411"/>
                  <a:gd name="T7" fmla="*/ 68 h 469"/>
                  <a:gd name="T8" fmla="*/ 23 w 411"/>
                  <a:gd name="T9" fmla="*/ 68 h 469"/>
                  <a:gd name="T10" fmla="*/ 56 w 411"/>
                  <a:gd name="T11" fmla="*/ 101 h 469"/>
                  <a:gd name="T12" fmla="*/ 23 w 411"/>
                  <a:gd name="T13" fmla="*/ 134 h 469"/>
                  <a:gd name="T14" fmla="*/ 0 w 411"/>
                  <a:gd name="T15" fmla="*/ 134 h 469"/>
                  <a:gd name="T16" fmla="*/ 0 w 411"/>
                  <a:gd name="T17" fmla="*/ 157 h 469"/>
                  <a:gd name="T18" fmla="*/ 23 w 411"/>
                  <a:gd name="T19" fmla="*/ 157 h 469"/>
                  <a:gd name="T20" fmla="*/ 56 w 411"/>
                  <a:gd name="T21" fmla="*/ 190 h 469"/>
                  <a:gd name="T22" fmla="*/ 23 w 411"/>
                  <a:gd name="T23" fmla="*/ 223 h 469"/>
                  <a:gd name="T24" fmla="*/ 0 w 411"/>
                  <a:gd name="T25" fmla="*/ 223 h 469"/>
                  <a:gd name="T26" fmla="*/ 0 w 411"/>
                  <a:gd name="T27" fmla="*/ 246 h 469"/>
                  <a:gd name="T28" fmla="*/ 23 w 411"/>
                  <a:gd name="T29" fmla="*/ 246 h 469"/>
                  <a:gd name="T30" fmla="*/ 56 w 411"/>
                  <a:gd name="T31" fmla="*/ 279 h 469"/>
                  <a:gd name="T32" fmla="*/ 23 w 411"/>
                  <a:gd name="T33" fmla="*/ 312 h 469"/>
                  <a:gd name="T34" fmla="*/ 0 w 411"/>
                  <a:gd name="T35" fmla="*/ 312 h 469"/>
                  <a:gd name="T36" fmla="*/ 0 w 411"/>
                  <a:gd name="T37" fmla="*/ 335 h 469"/>
                  <a:gd name="T38" fmla="*/ 23 w 411"/>
                  <a:gd name="T39" fmla="*/ 335 h 469"/>
                  <a:gd name="T40" fmla="*/ 56 w 411"/>
                  <a:gd name="T41" fmla="*/ 368 h 469"/>
                  <a:gd name="T42" fmla="*/ 23 w 411"/>
                  <a:gd name="T43" fmla="*/ 401 h 469"/>
                  <a:gd name="T44" fmla="*/ 0 w 411"/>
                  <a:gd name="T45" fmla="*/ 401 h 469"/>
                  <a:gd name="T46" fmla="*/ 0 w 411"/>
                  <a:gd name="T47" fmla="*/ 426 h 469"/>
                  <a:gd name="T48" fmla="*/ 42 w 411"/>
                  <a:gd name="T49" fmla="*/ 469 h 469"/>
                  <a:gd name="T50" fmla="*/ 368 w 411"/>
                  <a:gd name="T51" fmla="*/ 469 h 469"/>
                  <a:gd name="T52" fmla="*/ 411 w 411"/>
                  <a:gd name="T53" fmla="*/ 426 h 469"/>
                  <a:gd name="T54" fmla="*/ 411 w 411"/>
                  <a:gd name="T55" fmla="*/ 43 h 469"/>
                  <a:gd name="T56" fmla="*/ 368 w 411"/>
                  <a:gd name="T57" fmla="*/ 0 h 469"/>
                  <a:gd name="T58" fmla="*/ 212 w 411"/>
                  <a:gd name="T59" fmla="*/ 87 h 469"/>
                  <a:gd name="T60" fmla="*/ 271 w 411"/>
                  <a:gd name="T61" fmla="*/ 146 h 469"/>
                  <a:gd name="T62" fmla="*/ 212 w 411"/>
                  <a:gd name="T63" fmla="*/ 205 h 469"/>
                  <a:gd name="T64" fmla="*/ 153 w 411"/>
                  <a:gd name="T65" fmla="*/ 146 h 469"/>
                  <a:gd name="T66" fmla="*/ 212 w 411"/>
                  <a:gd name="T67" fmla="*/ 87 h 469"/>
                  <a:gd name="T68" fmla="*/ 307 w 411"/>
                  <a:gd name="T69" fmla="*/ 363 h 469"/>
                  <a:gd name="T70" fmla="*/ 307 w 411"/>
                  <a:gd name="T71" fmla="*/ 363 h 469"/>
                  <a:gd name="T72" fmla="*/ 212 w 411"/>
                  <a:gd name="T73" fmla="*/ 383 h 469"/>
                  <a:gd name="T74" fmla="*/ 117 w 411"/>
                  <a:gd name="T75" fmla="*/ 363 h 469"/>
                  <a:gd name="T76" fmla="*/ 117 w 411"/>
                  <a:gd name="T77" fmla="*/ 363 h 469"/>
                  <a:gd name="T78" fmla="*/ 117 w 411"/>
                  <a:gd name="T79" fmla="*/ 306 h 469"/>
                  <a:gd name="T80" fmla="*/ 180 w 411"/>
                  <a:gd name="T81" fmla="*/ 215 h 469"/>
                  <a:gd name="T82" fmla="*/ 212 w 411"/>
                  <a:gd name="T83" fmla="*/ 257 h 469"/>
                  <a:gd name="T84" fmla="*/ 244 w 411"/>
                  <a:gd name="T85" fmla="*/ 215 h 469"/>
                  <a:gd name="T86" fmla="*/ 307 w 411"/>
                  <a:gd name="T87" fmla="*/ 306 h 469"/>
                  <a:gd name="T88" fmla="*/ 307 w 411"/>
                  <a:gd name="T89" fmla="*/ 36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1" h="469">
                    <a:moveTo>
                      <a:pt x="36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20"/>
                      <a:pt x="0" y="43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41" y="68"/>
                      <a:pt x="56" y="83"/>
                      <a:pt x="56" y="101"/>
                    </a:cubicBezTo>
                    <a:cubicBezTo>
                      <a:pt x="56" y="119"/>
                      <a:pt x="41" y="134"/>
                      <a:pt x="23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3" y="157"/>
                      <a:pt x="23" y="157"/>
                      <a:pt x="23" y="157"/>
                    </a:cubicBezTo>
                    <a:cubicBezTo>
                      <a:pt x="41" y="157"/>
                      <a:pt x="56" y="172"/>
                      <a:pt x="56" y="190"/>
                    </a:cubicBezTo>
                    <a:cubicBezTo>
                      <a:pt x="56" y="208"/>
                      <a:pt x="41" y="223"/>
                      <a:pt x="23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46"/>
                      <a:pt x="0" y="246"/>
                      <a:pt x="0" y="24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41" y="246"/>
                      <a:pt x="56" y="261"/>
                      <a:pt x="56" y="279"/>
                    </a:cubicBezTo>
                    <a:cubicBezTo>
                      <a:pt x="56" y="298"/>
                      <a:pt x="41" y="312"/>
                      <a:pt x="23" y="312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23" y="335"/>
                      <a:pt x="23" y="335"/>
                      <a:pt x="23" y="335"/>
                    </a:cubicBezTo>
                    <a:cubicBezTo>
                      <a:pt x="41" y="335"/>
                      <a:pt x="56" y="350"/>
                      <a:pt x="56" y="368"/>
                    </a:cubicBezTo>
                    <a:cubicBezTo>
                      <a:pt x="56" y="387"/>
                      <a:pt x="41" y="401"/>
                      <a:pt x="23" y="401"/>
                    </a:cubicBezTo>
                    <a:cubicBezTo>
                      <a:pt x="0" y="401"/>
                      <a:pt x="0" y="401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cubicBezTo>
                      <a:pt x="0" y="450"/>
                      <a:pt x="19" y="469"/>
                      <a:pt x="42" y="469"/>
                    </a:cubicBezTo>
                    <a:cubicBezTo>
                      <a:pt x="368" y="469"/>
                      <a:pt x="368" y="469"/>
                      <a:pt x="368" y="469"/>
                    </a:cubicBezTo>
                    <a:cubicBezTo>
                      <a:pt x="392" y="469"/>
                      <a:pt x="411" y="450"/>
                      <a:pt x="411" y="426"/>
                    </a:cubicBezTo>
                    <a:cubicBezTo>
                      <a:pt x="411" y="43"/>
                      <a:pt x="411" y="43"/>
                      <a:pt x="411" y="43"/>
                    </a:cubicBezTo>
                    <a:cubicBezTo>
                      <a:pt x="411" y="20"/>
                      <a:pt x="392" y="0"/>
                      <a:pt x="368" y="0"/>
                    </a:cubicBezTo>
                    <a:close/>
                    <a:moveTo>
                      <a:pt x="212" y="87"/>
                    </a:moveTo>
                    <a:cubicBezTo>
                      <a:pt x="245" y="87"/>
                      <a:pt x="271" y="113"/>
                      <a:pt x="271" y="146"/>
                    </a:cubicBezTo>
                    <a:cubicBezTo>
                      <a:pt x="271" y="179"/>
                      <a:pt x="245" y="205"/>
                      <a:pt x="212" y="205"/>
                    </a:cubicBezTo>
                    <a:cubicBezTo>
                      <a:pt x="179" y="205"/>
                      <a:pt x="153" y="179"/>
                      <a:pt x="153" y="146"/>
                    </a:cubicBezTo>
                    <a:cubicBezTo>
                      <a:pt x="153" y="113"/>
                      <a:pt x="179" y="87"/>
                      <a:pt x="212" y="87"/>
                    </a:cubicBezTo>
                    <a:close/>
                    <a:moveTo>
                      <a:pt x="307" y="363"/>
                    </a:moveTo>
                    <a:cubicBezTo>
                      <a:pt x="307" y="363"/>
                      <a:pt x="307" y="363"/>
                      <a:pt x="307" y="363"/>
                    </a:cubicBezTo>
                    <a:cubicBezTo>
                      <a:pt x="305" y="374"/>
                      <a:pt x="263" y="383"/>
                      <a:pt x="212" y="383"/>
                    </a:cubicBezTo>
                    <a:cubicBezTo>
                      <a:pt x="161" y="383"/>
                      <a:pt x="119" y="374"/>
                      <a:pt x="117" y="363"/>
                    </a:cubicBezTo>
                    <a:cubicBezTo>
                      <a:pt x="117" y="363"/>
                      <a:pt x="117" y="363"/>
                      <a:pt x="117" y="363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7" y="264"/>
                      <a:pt x="143" y="228"/>
                      <a:pt x="180" y="215"/>
                    </a:cubicBezTo>
                    <a:cubicBezTo>
                      <a:pt x="212" y="257"/>
                      <a:pt x="212" y="257"/>
                      <a:pt x="212" y="257"/>
                    </a:cubicBezTo>
                    <a:cubicBezTo>
                      <a:pt x="244" y="215"/>
                      <a:pt x="244" y="215"/>
                      <a:pt x="244" y="215"/>
                    </a:cubicBezTo>
                    <a:cubicBezTo>
                      <a:pt x="281" y="228"/>
                      <a:pt x="307" y="264"/>
                      <a:pt x="307" y="306"/>
                    </a:cubicBezTo>
                    <a:lnTo>
                      <a:pt x="307" y="3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79" name="Freeform 35"/>
              <p:cNvSpPr/>
              <p:nvPr/>
            </p:nvSpPr>
            <p:spPr bwMode="auto">
              <a:xfrm>
                <a:off x="9056688" y="892176"/>
                <a:ext cx="90488" cy="169863"/>
              </a:xfrm>
              <a:custGeom>
                <a:avLst/>
                <a:gdLst>
                  <a:gd name="T0" fmla="*/ 23 w 32"/>
                  <a:gd name="T1" fmla="*/ 0 h 59"/>
                  <a:gd name="T2" fmla="*/ 9 w 32"/>
                  <a:gd name="T3" fmla="*/ 0 h 59"/>
                  <a:gd name="T4" fmla="*/ 0 w 32"/>
                  <a:gd name="T5" fmla="*/ 8 h 59"/>
                  <a:gd name="T6" fmla="*/ 0 w 32"/>
                  <a:gd name="T7" fmla="*/ 59 h 59"/>
                  <a:gd name="T8" fmla="*/ 9 w 32"/>
                  <a:gd name="T9" fmla="*/ 51 h 59"/>
                  <a:gd name="T10" fmla="*/ 23 w 32"/>
                  <a:gd name="T11" fmla="*/ 51 h 59"/>
                  <a:gd name="T12" fmla="*/ 32 w 32"/>
                  <a:gd name="T13" fmla="*/ 59 h 59"/>
                  <a:gd name="T14" fmla="*/ 32 w 32"/>
                  <a:gd name="T15" fmla="*/ 8 h 59"/>
                  <a:gd name="T16" fmla="*/ 23 w 32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59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5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80" name="Freeform 36"/>
              <p:cNvSpPr/>
              <p:nvPr/>
            </p:nvSpPr>
            <p:spPr bwMode="auto">
              <a:xfrm>
                <a:off x="9056688" y="1076326"/>
                <a:ext cx="90488" cy="171450"/>
              </a:xfrm>
              <a:custGeom>
                <a:avLst/>
                <a:gdLst>
                  <a:gd name="T0" fmla="*/ 23 w 32"/>
                  <a:gd name="T1" fmla="*/ 0 h 60"/>
                  <a:gd name="T2" fmla="*/ 9 w 32"/>
                  <a:gd name="T3" fmla="*/ 0 h 60"/>
                  <a:gd name="T4" fmla="*/ 0 w 32"/>
                  <a:gd name="T5" fmla="*/ 9 h 60"/>
                  <a:gd name="T6" fmla="*/ 0 w 32"/>
                  <a:gd name="T7" fmla="*/ 60 h 60"/>
                  <a:gd name="T8" fmla="*/ 9 w 32"/>
                  <a:gd name="T9" fmla="*/ 51 h 60"/>
                  <a:gd name="T10" fmla="*/ 23 w 32"/>
                  <a:gd name="T11" fmla="*/ 51 h 60"/>
                  <a:gd name="T12" fmla="*/ 32 w 32"/>
                  <a:gd name="T13" fmla="*/ 60 h 60"/>
                  <a:gd name="T14" fmla="*/ 32 w 32"/>
                  <a:gd name="T15" fmla="*/ 9 h 60"/>
                  <a:gd name="T16" fmla="*/ 23 w 32"/>
                  <a:gd name="T1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60">
                    <a:moveTo>
                      <a:pt x="23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5"/>
                      <a:pt x="4" y="51"/>
                      <a:pt x="9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8" y="51"/>
                      <a:pt x="32" y="55"/>
                      <a:pt x="32" y="6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Freeform 37"/>
              <p:cNvSpPr/>
              <p:nvPr/>
            </p:nvSpPr>
            <p:spPr bwMode="auto">
              <a:xfrm>
                <a:off x="9056688" y="1252538"/>
                <a:ext cx="90488" cy="209550"/>
              </a:xfrm>
              <a:custGeom>
                <a:avLst/>
                <a:gdLst>
                  <a:gd name="T0" fmla="*/ 32 w 32"/>
                  <a:gd name="T1" fmla="*/ 64 h 73"/>
                  <a:gd name="T2" fmla="*/ 23 w 32"/>
                  <a:gd name="T3" fmla="*/ 73 h 73"/>
                  <a:gd name="T4" fmla="*/ 9 w 32"/>
                  <a:gd name="T5" fmla="*/ 73 h 73"/>
                  <a:gd name="T6" fmla="*/ 0 w 32"/>
                  <a:gd name="T7" fmla="*/ 64 h 73"/>
                  <a:gd name="T8" fmla="*/ 0 w 32"/>
                  <a:gd name="T9" fmla="*/ 9 h 73"/>
                  <a:gd name="T10" fmla="*/ 9 w 32"/>
                  <a:gd name="T11" fmla="*/ 0 h 73"/>
                  <a:gd name="T12" fmla="*/ 23 w 32"/>
                  <a:gd name="T13" fmla="*/ 0 h 73"/>
                  <a:gd name="T14" fmla="*/ 32 w 32"/>
                  <a:gd name="T15" fmla="*/ 9 h 73"/>
                  <a:gd name="T16" fmla="*/ 32 w 32"/>
                  <a:gd name="T17" fmla="*/ 6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3">
                    <a:moveTo>
                      <a:pt x="32" y="64"/>
                    </a:moveTo>
                    <a:cubicBezTo>
                      <a:pt x="32" y="69"/>
                      <a:pt x="28" y="73"/>
                      <a:pt x="23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" y="73"/>
                      <a:pt x="0" y="69"/>
                      <a:pt x="0" y="6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2" y="4"/>
                      <a:pt x="32" y="9"/>
                    </a:cubicBezTo>
                    <a:lnTo>
                      <a:pt x="32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608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2" name="椭圆 81"/>
          <p:cNvSpPr/>
          <p:nvPr/>
        </p:nvSpPr>
        <p:spPr>
          <a:xfrm>
            <a:off x="9680575" y="4733925"/>
            <a:ext cx="882650" cy="882650"/>
          </a:xfrm>
          <a:prstGeom prst="ellipse">
            <a:avLst/>
          </a:prstGeom>
          <a:solidFill>
            <a:srgbClr val="C5785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10434638" y="4459288"/>
            <a:ext cx="298450" cy="298450"/>
          </a:xfrm>
          <a:prstGeom prst="ellipse">
            <a:avLst/>
          </a:prstGeom>
          <a:solidFill>
            <a:srgbClr val="C5785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445BEC-33F9-8250-8041-B1A8DDD10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1" y="1364884"/>
            <a:ext cx="5528410" cy="30586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03A4F2-F557-E444-255F-934A57CF6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59" y="1297256"/>
            <a:ext cx="5343200" cy="22363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DE2B4C-ED53-FDD8-A85E-37F579179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51" y="3469706"/>
            <a:ext cx="5504133" cy="9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5591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组合 5"/>
          <p:cNvGrpSpPr/>
          <p:nvPr/>
        </p:nvGrpSpPr>
        <p:grpSpPr>
          <a:xfrm>
            <a:off x="603250" y="498475"/>
            <a:ext cx="3547979" cy="615315"/>
            <a:chOff x="1841967" y="2961465"/>
            <a:chExt cx="3548777" cy="614681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61465"/>
              <a:ext cx="812800" cy="6146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03</a:t>
              </a:r>
              <a:r>
                <a:rPr kumimoji="0" lang="en-US" altLang="zh-CN" sz="4000" b="1" i="0" u="none" strike="noStrike" kern="0" cap="none" spc="0" normalizeH="0" baseline="0" noProof="1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.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4339" name="文本框"/>
            <p:cNvSpPr txBox="1"/>
            <p:nvPr/>
          </p:nvSpPr>
          <p:spPr>
            <a:xfrm>
              <a:off x="2689057" y="3022651"/>
              <a:ext cx="2701687" cy="3074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Arial" panose="020B0604020202020204" pitchFamily="34" charset="0"/>
                </a:rPr>
                <a:t>Concepts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48342A-6477-A634-1756-319CF1D14D12}"/>
              </a:ext>
            </a:extLst>
          </p:cNvPr>
          <p:cNvGrpSpPr/>
          <p:nvPr/>
        </p:nvGrpSpPr>
        <p:grpSpPr>
          <a:xfrm>
            <a:off x="6280067" y="1985210"/>
            <a:ext cx="4808389" cy="1716856"/>
            <a:chOff x="6407150" y="1847850"/>
            <a:chExt cx="5305425" cy="1238250"/>
          </a:xfrm>
        </p:grpSpPr>
        <p:sp>
          <p:nvSpPr>
            <p:cNvPr id="16" name="Text 13">
              <a:extLst>
                <a:ext uri="{FF2B5EF4-FFF2-40B4-BE49-F238E27FC236}">
                  <a16:creationId xmlns:a16="http://schemas.microsoft.com/office/drawing/2014/main" id="{AD2AD271-1721-26AF-B3F8-7661C2B80CBD}"/>
                </a:ext>
              </a:extLst>
            </p:cNvPr>
            <p:cNvSpPr/>
            <p:nvPr/>
          </p:nvSpPr>
          <p:spPr>
            <a:xfrm>
              <a:off x="6407150" y="1847850"/>
              <a:ext cx="5305425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20000"/>
                </a:lnSpc>
              </a:pPr>
              <a:r>
                <a:rPr lang="en-US" sz="1500" b="1" dirty="0">
                  <a:solidFill>
                    <a:srgbClr val="0F172B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Principal (P)</a:t>
              </a:r>
            </a:p>
          </p:txBody>
        </p:sp>
        <p:sp>
          <p:nvSpPr>
            <p:cNvPr id="17" name="Text 14">
              <a:extLst>
                <a:ext uri="{FF2B5EF4-FFF2-40B4-BE49-F238E27FC236}">
                  <a16:creationId xmlns:a16="http://schemas.microsoft.com/office/drawing/2014/main" id="{184BC6FD-792C-D09C-7386-A85B3DBDB568}"/>
                </a:ext>
              </a:extLst>
            </p:cNvPr>
            <p:cNvSpPr/>
            <p:nvPr/>
          </p:nvSpPr>
          <p:spPr>
            <a:xfrm>
              <a:off x="6407150" y="2228850"/>
              <a:ext cx="5286375" cy="2476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40000"/>
                </a:lnSpc>
              </a:pPr>
              <a:r>
                <a:rPr lang="en-US" sz="1200" dirty="0">
                  <a:solidFill>
                    <a:srgbClr val="314158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The initial amount of money invested or borrowed.</a:t>
              </a:r>
            </a:p>
          </p:txBody>
        </p:sp>
        <p:sp>
          <p:nvSpPr>
            <p:cNvPr id="18" name="Shape 15">
              <a:extLst>
                <a:ext uri="{FF2B5EF4-FFF2-40B4-BE49-F238E27FC236}">
                  <a16:creationId xmlns:a16="http://schemas.microsoft.com/office/drawing/2014/main" id="{7722ABF1-16F6-2C40-C926-D0E72600DB1A}"/>
                </a:ext>
              </a:extLst>
            </p:cNvPr>
            <p:cNvSpPr/>
            <p:nvPr/>
          </p:nvSpPr>
          <p:spPr>
            <a:xfrm>
              <a:off x="6407150" y="2590800"/>
              <a:ext cx="5210175" cy="495300"/>
            </a:xfrm>
            <a:custGeom>
              <a:avLst/>
              <a:gdLst/>
              <a:ahLst/>
              <a:cxnLst/>
              <a:rect l="l" t="t" r="r" b="b"/>
              <a:pathLst>
                <a:path w="5210175" h="495300">
                  <a:moveTo>
                    <a:pt x="76202" y="0"/>
                  </a:moveTo>
                  <a:lnTo>
                    <a:pt x="5133973" y="0"/>
                  </a:lnTo>
                  <a:cubicBezTo>
                    <a:pt x="5176058" y="0"/>
                    <a:pt x="5210175" y="34117"/>
                    <a:pt x="5210175" y="76202"/>
                  </a:cubicBezTo>
                  <a:lnTo>
                    <a:pt x="5210175" y="419098"/>
                  </a:lnTo>
                  <a:cubicBezTo>
                    <a:pt x="5210175" y="461183"/>
                    <a:pt x="5176058" y="495300"/>
                    <a:pt x="5133973" y="495300"/>
                  </a:cubicBezTo>
                  <a:lnTo>
                    <a:pt x="76202" y="495300"/>
                  </a:lnTo>
                  <a:cubicBezTo>
                    <a:pt x="34117" y="495300"/>
                    <a:pt x="0" y="461183"/>
                    <a:pt x="0" y="419098"/>
                  </a:cubicBezTo>
                  <a:lnTo>
                    <a:pt x="0" y="76202"/>
                  </a:lnTo>
                  <a:cubicBezTo>
                    <a:pt x="0" y="34117"/>
                    <a:pt x="34117" y="0"/>
                    <a:pt x="76202" y="0"/>
                  </a:cubicBezTo>
                  <a:close/>
                </a:path>
              </a:pathLst>
            </a:custGeom>
            <a:solidFill>
              <a:srgbClr val="FEE685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Text 16">
              <a:extLst>
                <a:ext uri="{FF2B5EF4-FFF2-40B4-BE49-F238E27FC236}">
                  <a16:creationId xmlns:a16="http://schemas.microsoft.com/office/drawing/2014/main" id="{A7D5B105-930B-09C8-72C2-A0DB91EB46EC}"/>
                </a:ext>
              </a:extLst>
            </p:cNvPr>
            <p:cNvSpPr/>
            <p:nvPr/>
          </p:nvSpPr>
          <p:spPr>
            <a:xfrm>
              <a:off x="6478588" y="2705100"/>
              <a:ext cx="5067300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7B330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P = Initial Investment or Loan Amount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Shape 5">
            <a:extLst>
              <a:ext uri="{FF2B5EF4-FFF2-40B4-BE49-F238E27FC236}">
                <a16:creationId xmlns:a16="http://schemas.microsoft.com/office/drawing/2014/main" id="{ECC14A60-376B-60CF-1E7C-046035B38258}"/>
              </a:ext>
            </a:extLst>
          </p:cNvPr>
          <p:cNvSpPr/>
          <p:nvPr/>
        </p:nvSpPr>
        <p:spPr>
          <a:xfrm>
            <a:off x="424421" y="2925843"/>
            <a:ext cx="3875180" cy="416514"/>
          </a:xfrm>
          <a:custGeom>
            <a:avLst/>
            <a:gdLst/>
            <a:ahLst/>
            <a:cxnLst/>
            <a:rect l="l" t="t" r="r" b="b"/>
            <a:pathLst>
              <a:path w="5210175" h="457200">
                <a:moveTo>
                  <a:pt x="76202" y="0"/>
                </a:moveTo>
                <a:lnTo>
                  <a:pt x="5133973" y="0"/>
                </a:lnTo>
                <a:cubicBezTo>
                  <a:pt x="5176058" y="0"/>
                  <a:pt x="5210175" y="34117"/>
                  <a:pt x="5210175" y="76202"/>
                </a:cubicBezTo>
                <a:lnTo>
                  <a:pt x="5210175" y="380998"/>
                </a:lnTo>
                <a:cubicBezTo>
                  <a:pt x="5210175" y="423083"/>
                  <a:pt x="5176058" y="457200"/>
                  <a:pt x="5133973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ABCD29B-A130-8E5C-30A7-244A9D4D04B3}"/>
              </a:ext>
            </a:extLst>
          </p:cNvPr>
          <p:cNvGrpSpPr/>
          <p:nvPr/>
        </p:nvGrpSpPr>
        <p:grpSpPr>
          <a:xfrm>
            <a:off x="867047" y="1894869"/>
            <a:ext cx="4691965" cy="1807197"/>
            <a:chOff x="577850" y="1743075"/>
            <a:chExt cx="5305425" cy="1447800"/>
          </a:xfrm>
        </p:grpSpPr>
        <p:sp>
          <p:nvSpPr>
            <p:cNvPr id="28" name="Text 3">
              <a:extLst>
                <a:ext uri="{FF2B5EF4-FFF2-40B4-BE49-F238E27FC236}">
                  <a16:creationId xmlns:a16="http://schemas.microsoft.com/office/drawing/2014/main" id="{B1679FD7-773B-15F5-3421-81F42AB1DBCD}"/>
                </a:ext>
              </a:extLst>
            </p:cNvPr>
            <p:cNvSpPr/>
            <p:nvPr/>
          </p:nvSpPr>
          <p:spPr>
            <a:xfrm>
              <a:off x="577850" y="1743075"/>
              <a:ext cx="5305425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F17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What is Interest?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4">
              <a:extLst>
                <a:ext uri="{FF2B5EF4-FFF2-40B4-BE49-F238E27FC236}">
                  <a16:creationId xmlns:a16="http://schemas.microsoft.com/office/drawing/2014/main" id="{D1F4F203-B30F-D340-DCFC-25DF3E3C398F}"/>
                </a:ext>
              </a:extLst>
            </p:cNvPr>
            <p:cNvSpPr/>
            <p:nvPr/>
          </p:nvSpPr>
          <p:spPr>
            <a:xfrm>
              <a:off x="577850" y="2124075"/>
              <a:ext cx="5286375" cy="4953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1415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Interest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1415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is the compensation paid for the use of borrowed money or the return earned on invested money.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Shape 5">
              <a:extLst>
                <a:ext uri="{FF2B5EF4-FFF2-40B4-BE49-F238E27FC236}">
                  <a16:creationId xmlns:a16="http://schemas.microsoft.com/office/drawing/2014/main" id="{90336176-94F5-450E-91AA-16DE4CE72B1C}"/>
                </a:ext>
              </a:extLst>
            </p:cNvPr>
            <p:cNvSpPr/>
            <p:nvPr/>
          </p:nvSpPr>
          <p:spPr>
            <a:xfrm>
              <a:off x="577850" y="2733675"/>
              <a:ext cx="5210175" cy="457200"/>
            </a:xfrm>
            <a:custGeom>
              <a:avLst/>
              <a:gdLst/>
              <a:ahLst/>
              <a:cxnLst/>
              <a:rect l="l" t="t" r="r" b="b"/>
              <a:pathLst>
                <a:path w="5210175" h="457200">
                  <a:moveTo>
                    <a:pt x="76202" y="0"/>
                  </a:moveTo>
                  <a:lnTo>
                    <a:pt x="5133973" y="0"/>
                  </a:lnTo>
                  <a:cubicBezTo>
                    <a:pt x="5176058" y="0"/>
                    <a:pt x="5210175" y="34117"/>
                    <a:pt x="5210175" y="76202"/>
                  </a:cubicBezTo>
                  <a:lnTo>
                    <a:pt x="5210175" y="380998"/>
                  </a:lnTo>
                  <a:cubicBezTo>
                    <a:pt x="5210175" y="423083"/>
                    <a:pt x="5176058" y="457200"/>
                    <a:pt x="5133973" y="457200"/>
                  </a:cubicBezTo>
                  <a:lnTo>
                    <a:pt x="76202" y="457200"/>
                  </a:lnTo>
                  <a:cubicBezTo>
                    <a:pt x="34145" y="457200"/>
                    <a:pt x="0" y="423055"/>
                    <a:pt x="0" y="380998"/>
                  </a:cubicBezTo>
                  <a:lnTo>
                    <a:pt x="0" y="76202"/>
                  </a:lnTo>
                  <a:cubicBezTo>
                    <a:pt x="0" y="34145"/>
                    <a:pt x="34145" y="0"/>
                    <a:pt x="76202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Text 6">
              <a:extLst>
                <a:ext uri="{FF2B5EF4-FFF2-40B4-BE49-F238E27FC236}">
                  <a16:creationId xmlns:a16="http://schemas.microsoft.com/office/drawing/2014/main" id="{735216A3-4181-14BC-12D5-27D8A1609572}"/>
                </a:ext>
              </a:extLst>
            </p:cNvPr>
            <p:cNvSpPr/>
            <p:nvPr/>
          </p:nvSpPr>
          <p:spPr>
            <a:xfrm>
              <a:off x="692150" y="2847975"/>
              <a:ext cx="505777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D29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Key Idea: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D29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 Interest represents the time value of money in action.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38" name="组合 14337">
            <a:extLst>
              <a:ext uri="{FF2B5EF4-FFF2-40B4-BE49-F238E27FC236}">
                <a16:creationId xmlns:a16="http://schemas.microsoft.com/office/drawing/2014/main" id="{40F16CC3-544E-EA97-1671-E2D7040F208F}"/>
              </a:ext>
            </a:extLst>
          </p:cNvPr>
          <p:cNvGrpSpPr/>
          <p:nvPr/>
        </p:nvGrpSpPr>
        <p:grpSpPr>
          <a:xfrm>
            <a:off x="854576" y="4445668"/>
            <a:ext cx="4773058" cy="1714499"/>
            <a:chOff x="577850" y="4572000"/>
            <a:chExt cx="5305425" cy="1238250"/>
          </a:xfrm>
        </p:grpSpPr>
        <p:sp>
          <p:nvSpPr>
            <p:cNvPr id="14342" name="Text 8">
              <a:extLst>
                <a:ext uri="{FF2B5EF4-FFF2-40B4-BE49-F238E27FC236}">
                  <a16:creationId xmlns:a16="http://schemas.microsoft.com/office/drawing/2014/main" id="{E441C03B-FBE4-87EA-774E-967E611DE0E3}"/>
                </a:ext>
              </a:extLst>
            </p:cNvPr>
            <p:cNvSpPr/>
            <p:nvPr/>
          </p:nvSpPr>
          <p:spPr>
            <a:xfrm>
              <a:off x="577850" y="4572000"/>
              <a:ext cx="5305425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b="1" dirty="0">
                  <a:solidFill>
                    <a:srgbClr val="0F172B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Interest Rate (</a:t>
              </a:r>
              <a:r>
                <a:rPr lang="en-US" sz="1500" b="1" dirty="0" err="1">
                  <a:solidFill>
                    <a:srgbClr val="0F172B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i</a:t>
              </a:r>
              <a:r>
                <a:rPr lang="en-US" sz="1500" b="1" dirty="0">
                  <a:solidFill>
                    <a:srgbClr val="0F172B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343" name="Text 9">
              <a:extLst>
                <a:ext uri="{FF2B5EF4-FFF2-40B4-BE49-F238E27FC236}">
                  <a16:creationId xmlns:a16="http://schemas.microsoft.com/office/drawing/2014/main" id="{72ADF680-3630-7831-3314-CABCDCBDDB46}"/>
                </a:ext>
              </a:extLst>
            </p:cNvPr>
            <p:cNvSpPr/>
            <p:nvPr/>
          </p:nvSpPr>
          <p:spPr>
            <a:xfrm>
              <a:off x="577850" y="4953000"/>
              <a:ext cx="5286375" cy="2476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>
                <a:lnSpc>
                  <a:spcPct val="140000"/>
                </a:lnSpc>
              </a:pPr>
              <a:r>
                <a:rPr lang="en-US" sz="1200" dirty="0">
                  <a:solidFill>
                    <a:srgbClr val="314158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The percentage of the principal charged as interest per time period.</a:t>
              </a:r>
            </a:p>
          </p:txBody>
        </p:sp>
        <p:sp>
          <p:nvSpPr>
            <p:cNvPr id="14345" name="Shape 10">
              <a:extLst>
                <a:ext uri="{FF2B5EF4-FFF2-40B4-BE49-F238E27FC236}">
                  <a16:creationId xmlns:a16="http://schemas.microsoft.com/office/drawing/2014/main" id="{6675ED51-57B9-D5D6-DF5A-004C2670DBD1}"/>
                </a:ext>
              </a:extLst>
            </p:cNvPr>
            <p:cNvSpPr/>
            <p:nvPr/>
          </p:nvSpPr>
          <p:spPr>
            <a:xfrm>
              <a:off x="577850" y="5314950"/>
              <a:ext cx="5210175" cy="495300"/>
            </a:xfrm>
            <a:custGeom>
              <a:avLst/>
              <a:gdLst/>
              <a:ahLst/>
              <a:cxnLst/>
              <a:rect l="l" t="t" r="r" b="b"/>
              <a:pathLst>
                <a:path w="5210175" h="495300">
                  <a:moveTo>
                    <a:pt x="76202" y="0"/>
                  </a:moveTo>
                  <a:lnTo>
                    <a:pt x="5133973" y="0"/>
                  </a:lnTo>
                  <a:cubicBezTo>
                    <a:pt x="5176058" y="0"/>
                    <a:pt x="5210175" y="34117"/>
                    <a:pt x="5210175" y="76202"/>
                  </a:cubicBezTo>
                  <a:lnTo>
                    <a:pt x="5210175" y="419098"/>
                  </a:lnTo>
                  <a:cubicBezTo>
                    <a:pt x="5210175" y="461183"/>
                    <a:pt x="5176058" y="495300"/>
                    <a:pt x="5133973" y="495300"/>
                  </a:cubicBezTo>
                  <a:lnTo>
                    <a:pt x="76202" y="495300"/>
                  </a:lnTo>
                  <a:cubicBezTo>
                    <a:pt x="34117" y="495300"/>
                    <a:pt x="0" y="461183"/>
                    <a:pt x="0" y="419098"/>
                  </a:cubicBezTo>
                  <a:lnTo>
                    <a:pt x="0" y="76202"/>
                  </a:lnTo>
                  <a:cubicBezTo>
                    <a:pt x="0" y="34117"/>
                    <a:pt x="34117" y="0"/>
                    <a:pt x="76202" y="0"/>
                  </a:cubicBezTo>
                  <a:close/>
                </a:path>
              </a:pathLst>
            </a:custGeom>
            <a:solidFill>
              <a:srgbClr val="A4F4CF"/>
            </a:solidFill>
            <a:ln/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14346" name="Text 11">
              <a:extLst>
                <a:ext uri="{FF2B5EF4-FFF2-40B4-BE49-F238E27FC236}">
                  <a16:creationId xmlns:a16="http://schemas.microsoft.com/office/drawing/2014/main" id="{DB6AC391-7274-E4FF-6D74-CDE60B854371}"/>
                </a:ext>
              </a:extLst>
            </p:cNvPr>
            <p:cNvSpPr/>
            <p:nvPr/>
          </p:nvSpPr>
          <p:spPr>
            <a:xfrm>
              <a:off x="649288" y="5429250"/>
              <a:ext cx="5067300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4F3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i = Interest per period / Principal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48" name="组合 14347">
            <a:extLst>
              <a:ext uri="{FF2B5EF4-FFF2-40B4-BE49-F238E27FC236}">
                <a16:creationId xmlns:a16="http://schemas.microsoft.com/office/drawing/2014/main" id="{1F33CE80-8E11-BB29-EA73-50A3E63962C2}"/>
              </a:ext>
            </a:extLst>
          </p:cNvPr>
          <p:cNvGrpSpPr/>
          <p:nvPr/>
        </p:nvGrpSpPr>
        <p:grpSpPr>
          <a:xfrm>
            <a:off x="6226676" y="4525531"/>
            <a:ext cx="4950661" cy="1634636"/>
            <a:chOff x="6407150" y="4572000"/>
            <a:chExt cx="5305425" cy="1238250"/>
          </a:xfrm>
        </p:grpSpPr>
        <p:sp>
          <p:nvSpPr>
            <p:cNvPr id="14349" name="Text 18">
              <a:extLst>
                <a:ext uri="{FF2B5EF4-FFF2-40B4-BE49-F238E27FC236}">
                  <a16:creationId xmlns:a16="http://schemas.microsoft.com/office/drawing/2014/main" id="{9419021E-4CF7-C66B-D82B-DE137EE89237}"/>
                </a:ext>
              </a:extLst>
            </p:cNvPr>
            <p:cNvSpPr/>
            <p:nvPr/>
          </p:nvSpPr>
          <p:spPr>
            <a:xfrm>
              <a:off x="6407150" y="4572000"/>
              <a:ext cx="5305425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b="1" dirty="0">
                  <a:solidFill>
                    <a:srgbClr val="0F172B"/>
                  </a:solidFill>
                  <a:latin typeface="Times New Roman" panose="02020603050405020304" pitchFamily="18" charset="0"/>
                  <a:ea typeface="Noto Sans SC" pitchFamily="34" charset="-122"/>
                  <a:cs typeface="Times New Roman" panose="02020603050405020304" pitchFamily="18" charset="0"/>
                </a:rPr>
                <a:t>Time Period (n)</a:t>
              </a:r>
            </a:p>
          </p:txBody>
        </p:sp>
        <p:sp>
          <p:nvSpPr>
            <p:cNvPr id="14351" name="Text 19">
              <a:extLst>
                <a:ext uri="{FF2B5EF4-FFF2-40B4-BE49-F238E27FC236}">
                  <a16:creationId xmlns:a16="http://schemas.microsoft.com/office/drawing/2014/main" id="{B2E7481F-549E-F314-72EB-21449B745ACE}"/>
                </a:ext>
              </a:extLst>
            </p:cNvPr>
            <p:cNvSpPr/>
            <p:nvPr/>
          </p:nvSpPr>
          <p:spPr>
            <a:xfrm>
              <a:off x="6407150" y="4953000"/>
              <a:ext cx="5286375" cy="2476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314158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The duration over which interest is calculated, typically in years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314158"/>
                  </a:solidFill>
                  <a:effectLst/>
                  <a:uLnTx/>
                  <a:uFillTx/>
                  <a:latin typeface="MiSans" pitchFamily="34" charset="0"/>
                  <a:ea typeface="MiSans" pitchFamily="34" charset="-122"/>
                  <a:cs typeface="MiSans" pitchFamily="34" charset="-120"/>
                </a:rPr>
                <a:t>.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352" name="Shape 20">
              <a:extLst>
                <a:ext uri="{FF2B5EF4-FFF2-40B4-BE49-F238E27FC236}">
                  <a16:creationId xmlns:a16="http://schemas.microsoft.com/office/drawing/2014/main" id="{25A6F41A-389C-4E59-52FB-A8B98FF713FC}"/>
                </a:ext>
              </a:extLst>
            </p:cNvPr>
            <p:cNvSpPr/>
            <p:nvPr/>
          </p:nvSpPr>
          <p:spPr>
            <a:xfrm>
              <a:off x="6407150" y="5314950"/>
              <a:ext cx="5210175" cy="495300"/>
            </a:xfrm>
            <a:custGeom>
              <a:avLst/>
              <a:gdLst/>
              <a:ahLst/>
              <a:cxnLst/>
              <a:rect l="l" t="t" r="r" b="b"/>
              <a:pathLst>
                <a:path w="5210175" h="495300">
                  <a:moveTo>
                    <a:pt x="76202" y="0"/>
                  </a:moveTo>
                  <a:lnTo>
                    <a:pt x="5133973" y="0"/>
                  </a:lnTo>
                  <a:cubicBezTo>
                    <a:pt x="5176058" y="0"/>
                    <a:pt x="5210175" y="34117"/>
                    <a:pt x="5210175" y="76202"/>
                  </a:cubicBezTo>
                  <a:lnTo>
                    <a:pt x="5210175" y="419098"/>
                  </a:lnTo>
                  <a:cubicBezTo>
                    <a:pt x="5210175" y="461183"/>
                    <a:pt x="5176058" y="495300"/>
                    <a:pt x="5133973" y="495300"/>
                  </a:cubicBezTo>
                  <a:lnTo>
                    <a:pt x="76202" y="495300"/>
                  </a:lnTo>
                  <a:cubicBezTo>
                    <a:pt x="34117" y="495300"/>
                    <a:pt x="0" y="461183"/>
                    <a:pt x="0" y="419098"/>
                  </a:cubicBezTo>
                  <a:lnTo>
                    <a:pt x="0" y="76202"/>
                  </a:lnTo>
                  <a:cubicBezTo>
                    <a:pt x="0" y="34117"/>
                    <a:pt x="34117" y="0"/>
                    <a:pt x="76202" y="0"/>
                  </a:cubicBezTo>
                  <a:close/>
                </a:path>
              </a:pathLst>
            </a:custGeom>
            <a:solidFill>
              <a:srgbClr val="FFCCD3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61" name="Text 21">
              <a:extLst>
                <a:ext uri="{FF2B5EF4-FFF2-40B4-BE49-F238E27FC236}">
                  <a16:creationId xmlns:a16="http://schemas.microsoft.com/office/drawing/2014/main" id="{A7CE9E5B-6A85-9FC6-F6D4-73CA5058BEEE}"/>
                </a:ext>
              </a:extLst>
            </p:cNvPr>
            <p:cNvSpPr/>
            <p:nvPr/>
          </p:nvSpPr>
          <p:spPr>
            <a:xfrm>
              <a:off x="6478588" y="5429250"/>
              <a:ext cx="5067300" cy="2667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8B08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n = Number of periods (usually years)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362" name="文本框 8">
            <a:extLst>
              <a:ext uri="{FF2B5EF4-FFF2-40B4-BE49-F238E27FC236}">
                <a16:creationId xmlns:a16="http://schemas.microsoft.com/office/drawing/2014/main" id="{1E2DC78C-33E1-EA02-C953-2892921C7E10}"/>
              </a:ext>
            </a:extLst>
          </p:cNvPr>
          <p:cNvSpPr txBox="1"/>
          <p:nvPr/>
        </p:nvSpPr>
        <p:spPr>
          <a:xfrm>
            <a:off x="1406745" y="866821"/>
            <a:ext cx="3238280" cy="24198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1" i="0" u="none" strike="noStrike" kern="0" cap="none" spc="53" normalizeH="0" baseline="0" noProof="0" dirty="0">
                <a:ln>
                  <a:noFill/>
                </a:ln>
                <a:solidFill>
                  <a:srgbClr val="155DFC"/>
                </a:solidFill>
                <a:effectLst/>
                <a:uLnTx/>
                <a:uFillTx/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BASIC DEFINITIONS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6825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组合 5"/>
          <p:cNvGrpSpPr/>
          <p:nvPr/>
        </p:nvGrpSpPr>
        <p:grpSpPr>
          <a:xfrm>
            <a:off x="603250" y="498475"/>
            <a:ext cx="4041775" cy="615315"/>
            <a:chOff x="1841967" y="2961465"/>
            <a:chExt cx="4042684" cy="614681"/>
          </a:xfrm>
        </p:grpSpPr>
        <p:sp>
          <p:nvSpPr>
            <p:cNvPr id="7" name="文本框"/>
            <p:cNvSpPr txBox="1"/>
            <p:nvPr/>
          </p:nvSpPr>
          <p:spPr>
            <a:xfrm>
              <a:off x="1841967" y="2961465"/>
              <a:ext cx="812800" cy="6146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04</a:t>
              </a:r>
              <a:r>
                <a:rPr kumimoji="0" lang="en-US" altLang="zh-CN" sz="4000" b="1" i="0" u="none" strike="noStrike" kern="0" cap="none" spc="0" normalizeH="0" baseline="0" noProof="1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ea"/>
                  <a:sym typeface="+mn-lt"/>
                </a:rPr>
                <a:t>.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8435" name="文本框"/>
            <p:cNvSpPr txBox="1"/>
            <p:nvPr/>
          </p:nvSpPr>
          <p:spPr>
            <a:xfrm>
              <a:off x="2689057" y="3022651"/>
              <a:ext cx="2701687" cy="3070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Arial" panose="020B0604020202020204" pitchFamily="34" charset="0"/>
                </a:rPr>
                <a:t>In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5785C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Arial" panose="020B0604020202020204" pitchFamily="34" charset="0"/>
                </a:rPr>
                <a:t>this case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436" name="文本框 8"/>
            <p:cNvSpPr txBox="1"/>
            <p:nvPr/>
          </p:nvSpPr>
          <p:spPr>
            <a:xfrm>
              <a:off x="2645643" y="3329723"/>
              <a:ext cx="3239008" cy="2298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Arial" panose="020B0604020202020204" pitchFamily="34" charset="0"/>
                </a:rPr>
                <a:t>Explanations of the case situation</a:t>
              </a:r>
            </a:p>
          </p:txBody>
        </p:sp>
      </p:grpSp>
      <p:grpSp>
        <p:nvGrpSpPr>
          <p:cNvPr id="2" name="Group 69"/>
          <p:cNvGrpSpPr/>
          <p:nvPr>
            <p:custDataLst>
              <p:tags r:id="rId1"/>
            </p:custDataLst>
          </p:nvPr>
        </p:nvGrpSpPr>
        <p:grpSpPr>
          <a:xfrm>
            <a:off x="5181824" y="2589815"/>
            <a:ext cx="1785769" cy="1786320"/>
            <a:chOff x="4905488" y="3342042"/>
            <a:chExt cx="2381025" cy="2381025"/>
          </a:xfrm>
          <a:solidFill>
            <a:srgbClr val="A472A8"/>
          </a:solidFill>
        </p:grpSpPr>
        <p:sp>
          <p:nvSpPr>
            <p:cNvPr id="5" name="Oval 1"/>
            <p:cNvSpPr/>
            <p:nvPr>
              <p:custDataLst>
                <p:tags r:id="rId44"/>
              </p:custDataLst>
            </p:nvPr>
          </p:nvSpPr>
          <p:spPr>
            <a:xfrm>
              <a:off x="4905488" y="3342042"/>
              <a:ext cx="2381025" cy="2381025"/>
            </a:xfrm>
            <a:prstGeom prst="ellipse">
              <a:avLst/>
            </a:prstGeom>
            <a:solidFill>
              <a:srgbClr val="C5785C"/>
            </a:solidFill>
            <a:ln w="2540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0" name="Oval 32"/>
            <p:cNvSpPr/>
            <p:nvPr>
              <p:custDataLst>
                <p:tags r:id="rId45"/>
              </p:custDataLst>
            </p:nvPr>
          </p:nvSpPr>
          <p:spPr>
            <a:xfrm>
              <a:off x="5253767" y="3690322"/>
              <a:ext cx="1684466" cy="1684466"/>
            </a:xfrm>
            <a:prstGeom prst="ellipse">
              <a:avLst/>
            </a:prstGeom>
            <a:solidFill>
              <a:srgbClr val="C57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grpSp>
        <p:nvGrpSpPr>
          <p:cNvPr id="11" name="Group 51"/>
          <p:cNvGrpSpPr/>
          <p:nvPr>
            <p:custDataLst>
              <p:tags r:id="rId2"/>
            </p:custDataLst>
          </p:nvPr>
        </p:nvGrpSpPr>
        <p:grpSpPr>
          <a:xfrm>
            <a:off x="5860745" y="3160165"/>
            <a:ext cx="417961" cy="611055"/>
            <a:chOff x="6258454" y="3849160"/>
            <a:chExt cx="330200" cy="482600"/>
          </a:xfrm>
          <a:solidFill>
            <a:schemeClr val="bg1"/>
          </a:solidFill>
        </p:grpSpPr>
        <p:sp>
          <p:nvSpPr>
            <p:cNvPr id="12" name="Freeform 35"/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auto">
            <a:xfrm>
              <a:off x="6258454" y="3849160"/>
              <a:ext cx="330200" cy="482600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13" name="Freeform 36"/>
            <p:cNvSpPr/>
            <p:nvPr>
              <p:custDataLst>
                <p:tags r:id="rId43"/>
              </p:custDataLst>
            </p:nvPr>
          </p:nvSpPr>
          <p:spPr bwMode="auto">
            <a:xfrm>
              <a:off x="6333066" y="3925360"/>
              <a:ext cx="96837" cy="96838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grpSp>
        <p:nvGrpSpPr>
          <p:cNvPr id="14" name="Group 126"/>
          <p:cNvGrpSpPr/>
          <p:nvPr>
            <p:custDataLst>
              <p:tags r:id="rId3"/>
            </p:custDataLst>
          </p:nvPr>
        </p:nvGrpSpPr>
        <p:grpSpPr>
          <a:xfrm>
            <a:off x="1352550" y="2533650"/>
            <a:ext cx="3616325" cy="295275"/>
            <a:chOff x="1741845" y="2481978"/>
            <a:chExt cx="2880221" cy="393197"/>
          </a:xfrm>
        </p:grpSpPr>
        <p:cxnSp>
          <p:nvCxnSpPr>
            <p:cNvPr id="15" name="Straight Connector 127"/>
            <p:cNvCxnSpPr/>
            <p:nvPr>
              <p:custDataLst>
                <p:tags r:id="rId40"/>
              </p:custDataLst>
            </p:nvPr>
          </p:nvCxnSpPr>
          <p:spPr>
            <a:xfrm flipH="1" flipV="1">
              <a:off x="3555062" y="2481978"/>
              <a:ext cx="1067004" cy="393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28"/>
            <p:cNvCxnSpPr/>
            <p:nvPr>
              <p:custDataLst>
                <p:tags r:id="rId41"/>
              </p:custDataLst>
            </p:nvPr>
          </p:nvCxnSpPr>
          <p:spPr>
            <a:xfrm flipH="1">
              <a:off x="1741845" y="2481978"/>
              <a:ext cx="18132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29"/>
          <p:cNvGrpSpPr/>
          <p:nvPr>
            <p:custDataLst>
              <p:tags r:id="rId4"/>
            </p:custDataLst>
          </p:nvPr>
        </p:nvGrpSpPr>
        <p:grpSpPr>
          <a:xfrm flipV="1">
            <a:off x="1379538" y="4181475"/>
            <a:ext cx="3589337" cy="295275"/>
            <a:chOff x="1741845" y="2481978"/>
            <a:chExt cx="2880221" cy="393197"/>
          </a:xfrm>
        </p:grpSpPr>
        <p:cxnSp>
          <p:nvCxnSpPr>
            <p:cNvPr id="18" name="Straight Connector 130"/>
            <p:cNvCxnSpPr/>
            <p:nvPr>
              <p:custDataLst>
                <p:tags r:id="rId38"/>
              </p:custDataLst>
            </p:nvPr>
          </p:nvCxnSpPr>
          <p:spPr>
            <a:xfrm flipH="1" flipV="1">
              <a:off x="3555062" y="2481978"/>
              <a:ext cx="1067004" cy="393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31"/>
            <p:cNvCxnSpPr/>
            <p:nvPr>
              <p:custDataLst>
                <p:tags r:id="rId39"/>
              </p:custDataLst>
            </p:nvPr>
          </p:nvCxnSpPr>
          <p:spPr>
            <a:xfrm flipH="1">
              <a:off x="1741845" y="2481978"/>
              <a:ext cx="18132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132"/>
          <p:cNvGrpSpPr/>
          <p:nvPr>
            <p:custDataLst>
              <p:tags r:id="rId5"/>
            </p:custDataLst>
          </p:nvPr>
        </p:nvGrpSpPr>
        <p:grpSpPr>
          <a:xfrm flipH="1">
            <a:off x="7183438" y="2533650"/>
            <a:ext cx="3378200" cy="295275"/>
            <a:chOff x="1741845" y="2481978"/>
            <a:chExt cx="2880221" cy="393197"/>
          </a:xfrm>
        </p:grpSpPr>
        <p:cxnSp>
          <p:nvCxnSpPr>
            <p:cNvPr id="22" name="Straight Connector 133"/>
            <p:cNvCxnSpPr/>
            <p:nvPr>
              <p:custDataLst>
                <p:tags r:id="rId36"/>
              </p:custDataLst>
            </p:nvPr>
          </p:nvCxnSpPr>
          <p:spPr>
            <a:xfrm flipH="1" flipV="1">
              <a:off x="3555062" y="2481978"/>
              <a:ext cx="1067004" cy="393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34"/>
            <p:cNvCxnSpPr/>
            <p:nvPr>
              <p:custDataLst>
                <p:tags r:id="rId37"/>
              </p:custDataLst>
            </p:nvPr>
          </p:nvCxnSpPr>
          <p:spPr>
            <a:xfrm flipH="1">
              <a:off x="1741845" y="2481978"/>
              <a:ext cx="18132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135"/>
          <p:cNvGrpSpPr/>
          <p:nvPr>
            <p:custDataLst>
              <p:tags r:id="rId6"/>
            </p:custDataLst>
          </p:nvPr>
        </p:nvGrpSpPr>
        <p:grpSpPr>
          <a:xfrm flipH="1" flipV="1">
            <a:off x="7183438" y="4181475"/>
            <a:ext cx="3427412" cy="295275"/>
            <a:chOff x="1741845" y="2481978"/>
            <a:chExt cx="2880221" cy="393197"/>
          </a:xfrm>
        </p:grpSpPr>
        <p:cxnSp>
          <p:nvCxnSpPr>
            <p:cNvPr id="25" name="Straight Connector 136"/>
            <p:cNvCxnSpPr/>
            <p:nvPr>
              <p:custDataLst>
                <p:tags r:id="rId34"/>
              </p:custDataLst>
            </p:nvPr>
          </p:nvCxnSpPr>
          <p:spPr>
            <a:xfrm flipH="1" flipV="1">
              <a:off x="3555062" y="2481978"/>
              <a:ext cx="1067004" cy="3931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37"/>
            <p:cNvCxnSpPr/>
            <p:nvPr>
              <p:custDataLst>
                <p:tags r:id="rId35"/>
              </p:custDataLst>
            </p:nvPr>
          </p:nvCxnSpPr>
          <p:spPr>
            <a:xfrm flipH="1">
              <a:off x="1741845" y="2481978"/>
              <a:ext cx="18132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4"/>
          <p:cNvSpPr/>
          <p:nvPr>
            <p:custDataLst>
              <p:tags r:id="rId7"/>
            </p:custDataLst>
          </p:nvPr>
        </p:nvSpPr>
        <p:spPr>
          <a:xfrm>
            <a:off x="4784725" y="2438400"/>
            <a:ext cx="695325" cy="696913"/>
          </a:xfrm>
          <a:prstGeom prst="ellipse">
            <a:avLst/>
          </a:prstGeom>
          <a:solidFill>
            <a:srgbClr val="C5785C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grpSp>
        <p:nvGrpSpPr>
          <p:cNvPr id="29" name="Group 59"/>
          <p:cNvGrpSpPr/>
          <p:nvPr>
            <p:custDataLst>
              <p:tags r:id="rId8"/>
            </p:custDataLst>
          </p:nvPr>
        </p:nvGrpSpPr>
        <p:grpSpPr>
          <a:xfrm>
            <a:off x="4981182" y="2690076"/>
            <a:ext cx="273844" cy="188177"/>
            <a:chOff x="9902825" y="4503738"/>
            <a:chExt cx="365125" cy="250825"/>
          </a:xfrm>
          <a:solidFill>
            <a:schemeClr val="bg1"/>
          </a:solidFill>
        </p:grpSpPr>
        <p:sp>
          <p:nvSpPr>
            <p:cNvPr id="30" name="Freeform 119"/>
            <p:cNvSpPr/>
            <p:nvPr>
              <p:custDataLst>
                <p:tags r:id="rId29"/>
              </p:custDataLst>
            </p:nvPr>
          </p:nvSpPr>
          <p:spPr bwMode="auto">
            <a:xfrm>
              <a:off x="9948863" y="4549776"/>
              <a:ext cx="107950" cy="95250"/>
            </a:xfrm>
            <a:custGeom>
              <a:avLst/>
              <a:gdLst>
                <a:gd name="T0" fmla="*/ 18 w 19"/>
                <a:gd name="T1" fmla="*/ 17 h 17"/>
                <a:gd name="T2" fmla="*/ 18 w 19"/>
                <a:gd name="T3" fmla="*/ 14 h 17"/>
                <a:gd name="T4" fmla="*/ 14 w 19"/>
                <a:gd name="T5" fmla="*/ 12 h 17"/>
                <a:gd name="T6" fmla="*/ 12 w 19"/>
                <a:gd name="T7" fmla="*/ 11 h 17"/>
                <a:gd name="T8" fmla="*/ 12 w 19"/>
                <a:gd name="T9" fmla="*/ 9 h 17"/>
                <a:gd name="T10" fmla="*/ 12 w 19"/>
                <a:gd name="T11" fmla="*/ 7 h 17"/>
                <a:gd name="T12" fmla="*/ 13 w 19"/>
                <a:gd name="T13" fmla="*/ 6 h 17"/>
                <a:gd name="T14" fmla="*/ 13 w 19"/>
                <a:gd name="T15" fmla="*/ 5 h 17"/>
                <a:gd name="T16" fmla="*/ 13 w 19"/>
                <a:gd name="T17" fmla="*/ 3 h 17"/>
                <a:gd name="T18" fmla="*/ 9 w 19"/>
                <a:gd name="T19" fmla="*/ 0 h 17"/>
                <a:gd name="T20" fmla="*/ 6 w 19"/>
                <a:gd name="T21" fmla="*/ 3 h 17"/>
                <a:gd name="T22" fmla="*/ 6 w 19"/>
                <a:gd name="T23" fmla="*/ 5 h 17"/>
                <a:gd name="T24" fmla="*/ 5 w 19"/>
                <a:gd name="T25" fmla="*/ 6 h 17"/>
                <a:gd name="T26" fmla="*/ 6 w 19"/>
                <a:gd name="T27" fmla="*/ 7 h 17"/>
                <a:gd name="T28" fmla="*/ 7 w 19"/>
                <a:gd name="T29" fmla="*/ 9 h 17"/>
                <a:gd name="T30" fmla="*/ 7 w 19"/>
                <a:gd name="T31" fmla="*/ 11 h 17"/>
                <a:gd name="T32" fmla="*/ 5 w 19"/>
                <a:gd name="T33" fmla="*/ 12 h 17"/>
                <a:gd name="T34" fmla="*/ 0 w 19"/>
                <a:gd name="T35" fmla="*/ 14 h 17"/>
                <a:gd name="T36" fmla="*/ 0 w 19"/>
                <a:gd name="T37" fmla="*/ 17 h 17"/>
                <a:gd name="T38" fmla="*/ 18 w 19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8" y="17"/>
                  </a:moveTo>
                  <a:cubicBezTo>
                    <a:pt x="18" y="17"/>
                    <a:pt x="19" y="15"/>
                    <a:pt x="18" y="14"/>
                  </a:cubicBezTo>
                  <a:cubicBezTo>
                    <a:pt x="18" y="14"/>
                    <a:pt x="16" y="13"/>
                    <a:pt x="14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7"/>
                  </a:cubicBezTo>
                  <a:cubicBezTo>
                    <a:pt x="13" y="7"/>
                    <a:pt x="13" y="7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7" y="0"/>
                    <a:pt x="6" y="1"/>
                    <a:pt x="6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5" y="12"/>
                  </a:cubicBezTo>
                  <a:cubicBezTo>
                    <a:pt x="3" y="13"/>
                    <a:pt x="1" y="14"/>
                    <a:pt x="0" y="14"/>
                  </a:cubicBezTo>
                  <a:cubicBezTo>
                    <a:pt x="0" y="15"/>
                    <a:pt x="0" y="17"/>
                    <a:pt x="0" y="17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31" name="Rectangle 12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10085388" y="4549776"/>
              <a:ext cx="90487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32" name="Rectangle 12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0085388" y="4594226"/>
              <a:ext cx="136525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33" name="Rectangle 12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0085388" y="4640263"/>
              <a:ext cx="11430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34" name="Freeform 123"/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9902825" y="4503738"/>
              <a:ext cx="365125" cy="250825"/>
            </a:xfrm>
            <a:custGeom>
              <a:avLst/>
              <a:gdLst>
                <a:gd name="T0" fmla="*/ 0 w 64"/>
                <a:gd name="T1" fmla="*/ 0 h 44"/>
                <a:gd name="T2" fmla="*/ 0 w 64"/>
                <a:gd name="T3" fmla="*/ 44 h 44"/>
                <a:gd name="T4" fmla="*/ 64 w 64"/>
                <a:gd name="T5" fmla="*/ 44 h 44"/>
                <a:gd name="T6" fmla="*/ 64 w 64"/>
                <a:gd name="T7" fmla="*/ 0 h 44"/>
                <a:gd name="T8" fmla="*/ 0 w 64"/>
                <a:gd name="T9" fmla="*/ 0 h 44"/>
                <a:gd name="T10" fmla="*/ 60 w 64"/>
                <a:gd name="T11" fmla="*/ 40 h 44"/>
                <a:gd name="T12" fmla="*/ 52 w 64"/>
                <a:gd name="T13" fmla="*/ 40 h 44"/>
                <a:gd name="T14" fmla="*/ 52 w 64"/>
                <a:gd name="T15" fmla="*/ 38 h 44"/>
                <a:gd name="T16" fmla="*/ 46 w 64"/>
                <a:gd name="T17" fmla="*/ 32 h 44"/>
                <a:gd name="T18" fmla="*/ 40 w 64"/>
                <a:gd name="T19" fmla="*/ 38 h 44"/>
                <a:gd name="T20" fmla="*/ 40 w 64"/>
                <a:gd name="T21" fmla="*/ 40 h 44"/>
                <a:gd name="T22" fmla="*/ 24 w 64"/>
                <a:gd name="T23" fmla="*/ 40 h 44"/>
                <a:gd name="T24" fmla="*/ 24 w 64"/>
                <a:gd name="T25" fmla="*/ 38 h 44"/>
                <a:gd name="T26" fmla="*/ 18 w 64"/>
                <a:gd name="T27" fmla="*/ 32 h 44"/>
                <a:gd name="T28" fmla="*/ 12 w 64"/>
                <a:gd name="T29" fmla="*/ 38 h 44"/>
                <a:gd name="T30" fmla="*/ 12 w 64"/>
                <a:gd name="T31" fmla="*/ 40 h 44"/>
                <a:gd name="T32" fmla="*/ 4 w 64"/>
                <a:gd name="T33" fmla="*/ 40 h 44"/>
                <a:gd name="T34" fmla="*/ 4 w 64"/>
                <a:gd name="T35" fmla="*/ 4 h 44"/>
                <a:gd name="T36" fmla="*/ 60 w 64"/>
                <a:gd name="T37" fmla="*/ 4 h 44"/>
                <a:gd name="T38" fmla="*/ 60 w 64"/>
                <a:gd name="T39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44">
                  <a:moveTo>
                    <a:pt x="0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0" y="0"/>
                  </a:lnTo>
                  <a:close/>
                  <a:moveTo>
                    <a:pt x="60" y="40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2" y="39"/>
                    <a:pt x="52" y="39"/>
                    <a:pt x="52" y="38"/>
                  </a:cubicBezTo>
                  <a:cubicBezTo>
                    <a:pt x="52" y="35"/>
                    <a:pt x="49" y="32"/>
                    <a:pt x="46" y="32"/>
                  </a:cubicBezTo>
                  <a:cubicBezTo>
                    <a:pt x="43" y="32"/>
                    <a:pt x="40" y="35"/>
                    <a:pt x="40" y="38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9"/>
                    <a:pt x="24" y="38"/>
                  </a:cubicBezTo>
                  <a:cubicBezTo>
                    <a:pt x="24" y="35"/>
                    <a:pt x="21" y="32"/>
                    <a:pt x="18" y="32"/>
                  </a:cubicBezTo>
                  <a:cubicBezTo>
                    <a:pt x="15" y="32"/>
                    <a:pt x="12" y="35"/>
                    <a:pt x="12" y="38"/>
                  </a:cubicBezTo>
                  <a:cubicBezTo>
                    <a:pt x="12" y="39"/>
                    <a:pt x="12" y="39"/>
                    <a:pt x="12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0" y="4"/>
                    <a:pt x="60" y="4"/>
                    <a:pt x="60" y="4"/>
                  </a:cubicBezTo>
                  <a:lnTo>
                    <a:pt x="6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sp>
        <p:nvSpPr>
          <p:cNvPr id="35" name="Oval 7"/>
          <p:cNvSpPr/>
          <p:nvPr>
            <p:custDataLst>
              <p:tags r:id="rId9"/>
            </p:custDataLst>
          </p:nvPr>
        </p:nvSpPr>
        <p:spPr>
          <a:xfrm>
            <a:off x="6650038" y="2390775"/>
            <a:ext cx="696913" cy="696913"/>
          </a:xfrm>
          <a:prstGeom prst="ellipse">
            <a:avLst/>
          </a:prstGeom>
          <a:solidFill>
            <a:srgbClr val="C5785C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36" name="Freeform 70"/>
          <p:cNvSpPr>
            <a:spLocks noEditPoints="1"/>
          </p:cNvSpPr>
          <p:nvPr>
            <p:custDataLst>
              <p:tags r:id="rId10"/>
            </p:custDataLst>
          </p:nvPr>
        </p:nvSpPr>
        <p:spPr>
          <a:xfrm>
            <a:off x="6861175" y="2600325"/>
            <a:ext cx="274638" cy="276225"/>
          </a:xfrm>
          <a:custGeom>
            <a:avLst/>
            <a:gdLst/>
            <a:ahLst/>
            <a:cxnLst>
              <a:cxn ang="0">
                <a:pos x="223838" y="172694"/>
              </a:cxn>
              <a:cxn ang="0">
                <a:pos x="223838" y="120290"/>
              </a:cxn>
              <a:cxn ang="0">
                <a:pos x="154781" y="120290"/>
              </a:cxn>
              <a:cxn ang="0">
                <a:pos x="154781" y="103616"/>
              </a:cxn>
              <a:cxn ang="0">
                <a:pos x="205978" y="103616"/>
              </a:cxn>
              <a:cxn ang="0">
                <a:pos x="205978" y="0"/>
              </a:cxn>
              <a:cxn ang="0">
                <a:pos x="85725" y="0"/>
              </a:cxn>
              <a:cxn ang="0">
                <a:pos x="85725" y="103616"/>
              </a:cxn>
              <a:cxn ang="0">
                <a:pos x="136922" y="103616"/>
              </a:cxn>
              <a:cxn ang="0">
                <a:pos x="136922" y="120290"/>
              </a:cxn>
              <a:cxn ang="0">
                <a:pos x="51196" y="120290"/>
              </a:cxn>
              <a:cxn ang="0">
                <a:pos x="51196" y="172694"/>
              </a:cxn>
              <a:cxn ang="0">
                <a:pos x="0" y="172694"/>
              </a:cxn>
              <a:cxn ang="0">
                <a:pos x="0" y="275120"/>
              </a:cxn>
              <a:cxn ang="0">
                <a:pos x="120253" y="275120"/>
              </a:cxn>
              <a:cxn ang="0">
                <a:pos x="120253" y="172694"/>
              </a:cxn>
              <a:cxn ang="0">
                <a:pos x="69056" y="172694"/>
              </a:cxn>
              <a:cxn ang="0">
                <a:pos x="69056" y="138155"/>
              </a:cxn>
              <a:cxn ang="0">
                <a:pos x="205978" y="138155"/>
              </a:cxn>
              <a:cxn ang="0">
                <a:pos x="205978" y="172694"/>
              </a:cxn>
              <a:cxn ang="0">
                <a:pos x="154781" y="172694"/>
              </a:cxn>
              <a:cxn ang="0">
                <a:pos x="154781" y="275120"/>
              </a:cxn>
              <a:cxn ang="0">
                <a:pos x="275035" y="275120"/>
              </a:cxn>
              <a:cxn ang="0">
                <a:pos x="275035" y="172694"/>
              </a:cxn>
              <a:cxn ang="0">
                <a:pos x="223838" y="172694"/>
              </a:cxn>
              <a:cxn ang="0">
                <a:pos x="103584" y="189368"/>
              </a:cxn>
              <a:cxn ang="0">
                <a:pos x="103584" y="206042"/>
              </a:cxn>
              <a:cxn ang="0">
                <a:pos x="16668" y="206042"/>
              </a:cxn>
              <a:cxn ang="0">
                <a:pos x="16668" y="189368"/>
              </a:cxn>
              <a:cxn ang="0">
                <a:pos x="103584" y="189368"/>
              </a:cxn>
              <a:cxn ang="0">
                <a:pos x="103584" y="34538"/>
              </a:cxn>
              <a:cxn ang="0">
                <a:pos x="103584" y="17864"/>
              </a:cxn>
              <a:cxn ang="0">
                <a:pos x="189309" y="17864"/>
              </a:cxn>
              <a:cxn ang="0">
                <a:pos x="189309" y="34538"/>
              </a:cxn>
              <a:cxn ang="0">
                <a:pos x="103584" y="34538"/>
              </a:cxn>
              <a:cxn ang="0">
                <a:pos x="258366" y="206042"/>
              </a:cxn>
              <a:cxn ang="0">
                <a:pos x="171450" y="206042"/>
              </a:cxn>
              <a:cxn ang="0">
                <a:pos x="171450" y="189368"/>
              </a:cxn>
              <a:cxn ang="0">
                <a:pos x="258366" y="189368"/>
              </a:cxn>
              <a:cxn ang="0">
                <a:pos x="258366" y="206042"/>
              </a:cxn>
            </a:cxnLst>
            <a:rect l="0" t="0" r="0" b="0"/>
            <a:pathLst>
              <a:path w="231" h="231">
                <a:moveTo>
                  <a:pt x="188" y="145"/>
                </a:moveTo>
                <a:lnTo>
                  <a:pt x="188" y="101"/>
                </a:lnTo>
                <a:lnTo>
                  <a:pt x="130" y="101"/>
                </a:lnTo>
                <a:lnTo>
                  <a:pt x="130" y="87"/>
                </a:lnTo>
                <a:lnTo>
                  <a:pt x="173" y="87"/>
                </a:lnTo>
                <a:lnTo>
                  <a:pt x="173" y="0"/>
                </a:lnTo>
                <a:lnTo>
                  <a:pt x="72" y="0"/>
                </a:lnTo>
                <a:lnTo>
                  <a:pt x="72" y="87"/>
                </a:lnTo>
                <a:lnTo>
                  <a:pt x="115" y="87"/>
                </a:lnTo>
                <a:lnTo>
                  <a:pt x="115" y="101"/>
                </a:lnTo>
                <a:lnTo>
                  <a:pt x="43" y="101"/>
                </a:lnTo>
                <a:lnTo>
                  <a:pt x="43" y="145"/>
                </a:lnTo>
                <a:lnTo>
                  <a:pt x="0" y="145"/>
                </a:lnTo>
                <a:lnTo>
                  <a:pt x="0" y="231"/>
                </a:lnTo>
                <a:lnTo>
                  <a:pt x="101" y="231"/>
                </a:lnTo>
                <a:lnTo>
                  <a:pt x="101" y="145"/>
                </a:lnTo>
                <a:lnTo>
                  <a:pt x="58" y="145"/>
                </a:lnTo>
                <a:lnTo>
                  <a:pt x="58" y="116"/>
                </a:lnTo>
                <a:lnTo>
                  <a:pt x="173" y="116"/>
                </a:lnTo>
                <a:lnTo>
                  <a:pt x="173" y="145"/>
                </a:lnTo>
                <a:lnTo>
                  <a:pt x="130" y="145"/>
                </a:lnTo>
                <a:lnTo>
                  <a:pt x="130" y="231"/>
                </a:lnTo>
                <a:lnTo>
                  <a:pt x="231" y="231"/>
                </a:lnTo>
                <a:lnTo>
                  <a:pt x="231" y="145"/>
                </a:lnTo>
                <a:lnTo>
                  <a:pt x="188" y="145"/>
                </a:lnTo>
                <a:close/>
                <a:moveTo>
                  <a:pt x="87" y="159"/>
                </a:moveTo>
                <a:lnTo>
                  <a:pt x="87" y="173"/>
                </a:lnTo>
                <a:lnTo>
                  <a:pt x="14" y="173"/>
                </a:lnTo>
                <a:lnTo>
                  <a:pt x="14" y="159"/>
                </a:lnTo>
                <a:lnTo>
                  <a:pt x="87" y="159"/>
                </a:lnTo>
                <a:close/>
                <a:moveTo>
                  <a:pt x="87" y="29"/>
                </a:moveTo>
                <a:lnTo>
                  <a:pt x="87" y="15"/>
                </a:lnTo>
                <a:lnTo>
                  <a:pt x="159" y="15"/>
                </a:lnTo>
                <a:lnTo>
                  <a:pt x="159" y="29"/>
                </a:lnTo>
                <a:lnTo>
                  <a:pt x="87" y="29"/>
                </a:lnTo>
                <a:close/>
                <a:moveTo>
                  <a:pt x="217" y="173"/>
                </a:moveTo>
                <a:lnTo>
                  <a:pt x="144" y="173"/>
                </a:lnTo>
                <a:lnTo>
                  <a:pt x="144" y="159"/>
                </a:lnTo>
                <a:lnTo>
                  <a:pt x="217" y="159"/>
                </a:lnTo>
                <a:lnTo>
                  <a:pt x="217" y="173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7" name="Oval 10"/>
          <p:cNvSpPr/>
          <p:nvPr>
            <p:custDataLst>
              <p:tags r:id="rId11"/>
            </p:custDataLst>
          </p:nvPr>
        </p:nvSpPr>
        <p:spPr>
          <a:xfrm>
            <a:off x="6673850" y="3879850"/>
            <a:ext cx="696913" cy="695325"/>
          </a:xfrm>
          <a:prstGeom prst="ellipse">
            <a:avLst/>
          </a:prstGeom>
          <a:solidFill>
            <a:srgbClr val="C5785C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38" name="Freeform 146"/>
          <p:cNvSpPr>
            <a:spLocks noEditPoints="1"/>
          </p:cNvSpPr>
          <p:nvPr>
            <p:custDataLst>
              <p:tags r:id="rId12"/>
            </p:custDataLst>
          </p:nvPr>
        </p:nvSpPr>
        <p:spPr>
          <a:xfrm>
            <a:off x="6892925" y="4086225"/>
            <a:ext cx="273050" cy="273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73928"/>
              </a:cxn>
              <a:cxn ang="0">
                <a:pos x="273844" y="273928"/>
              </a:cxn>
              <a:cxn ang="0">
                <a:pos x="273844" y="0"/>
              </a:cxn>
              <a:cxn ang="0">
                <a:pos x="0" y="0"/>
              </a:cxn>
              <a:cxn ang="0">
                <a:pos x="103584" y="34538"/>
              </a:cxn>
              <a:cxn ang="0">
                <a:pos x="120253" y="34538"/>
              </a:cxn>
              <a:cxn ang="0">
                <a:pos x="120253" y="51212"/>
              </a:cxn>
              <a:cxn ang="0">
                <a:pos x="103584" y="51212"/>
              </a:cxn>
              <a:cxn ang="0">
                <a:pos x="103584" y="34538"/>
              </a:cxn>
              <a:cxn ang="0">
                <a:pos x="69056" y="34538"/>
              </a:cxn>
              <a:cxn ang="0">
                <a:pos x="85725" y="34538"/>
              </a:cxn>
              <a:cxn ang="0">
                <a:pos x="85725" y="51212"/>
              </a:cxn>
              <a:cxn ang="0">
                <a:pos x="69056" y="51212"/>
              </a:cxn>
              <a:cxn ang="0">
                <a:pos x="69056" y="34538"/>
              </a:cxn>
              <a:cxn ang="0">
                <a:pos x="34528" y="34538"/>
              </a:cxn>
              <a:cxn ang="0">
                <a:pos x="52387" y="34538"/>
              </a:cxn>
              <a:cxn ang="0">
                <a:pos x="52387" y="51212"/>
              </a:cxn>
              <a:cxn ang="0">
                <a:pos x="34528" y="51212"/>
              </a:cxn>
              <a:cxn ang="0">
                <a:pos x="34528" y="34538"/>
              </a:cxn>
              <a:cxn ang="0">
                <a:pos x="240506" y="239389"/>
              </a:cxn>
              <a:cxn ang="0">
                <a:pos x="34528" y="239389"/>
              </a:cxn>
              <a:cxn ang="0">
                <a:pos x="34528" y="69077"/>
              </a:cxn>
              <a:cxn ang="0">
                <a:pos x="240506" y="69077"/>
              </a:cxn>
              <a:cxn ang="0">
                <a:pos x="240506" y="239389"/>
              </a:cxn>
            </a:cxnLst>
            <a:rect l="0" t="0" r="0" b="0"/>
            <a:pathLst>
              <a:path w="230" h="230">
                <a:moveTo>
                  <a:pt x="0" y="0"/>
                </a:moveTo>
                <a:lnTo>
                  <a:pt x="0" y="230"/>
                </a:lnTo>
                <a:lnTo>
                  <a:pt x="230" y="230"/>
                </a:lnTo>
                <a:lnTo>
                  <a:pt x="230" y="0"/>
                </a:lnTo>
                <a:lnTo>
                  <a:pt x="0" y="0"/>
                </a:lnTo>
                <a:close/>
                <a:moveTo>
                  <a:pt x="87" y="29"/>
                </a:moveTo>
                <a:lnTo>
                  <a:pt x="101" y="29"/>
                </a:lnTo>
                <a:lnTo>
                  <a:pt x="101" y="43"/>
                </a:lnTo>
                <a:lnTo>
                  <a:pt x="87" y="43"/>
                </a:lnTo>
                <a:lnTo>
                  <a:pt x="87" y="29"/>
                </a:lnTo>
                <a:close/>
                <a:moveTo>
                  <a:pt x="58" y="29"/>
                </a:moveTo>
                <a:lnTo>
                  <a:pt x="72" y="29"/>
                </a:lnTo>
                <a:lnTo>
                  <a:pt x="72" y="43"/>
                </a:lnTo>
                <a:lnTo>
                  <a:pt x="58" y="43"/>
                </a:lnTo>
                <a:lnTo>
                  <a:pt x="58" y="29"/>
                </a:lnTo>
                <a:close/>
                <a:moveTo>
                  <a:pt x="29" y="29"/>
                </a:moveTo>
                <a:lnTo>
                  <a:pt x="44" y="29"/>
                </a:lnTo>
                <a:lnTo>
                  <a:pt x="44" y="43"/>
                </a:lnTo>
                <a:lnTo>
                  <a:pt x="29" y="43"/>
                </a:lnTo>
                <a:lnTo>
                  <a:pt x="29" y="29"/>
                </a:lnTo>
                <a:close/>
                <a:moveTo>
                  <a:pt x="202" y="201"/>
                </a:moveTo>
                <a:lnTo>
                  <a:pt x="29" y="201"/>
                </a:lnTo>
                <a:lnTo>
                  <a:pt x="29" y="58"/>
                </a:lnTo>
                <a:lnTo>
                  <a:pt x="202" y="58"/>
                </a:lnTo>
                <a:lnTo>
                  <a:pt x="202" y="201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9" name="Oval 9"/>
          <p:cNvSpPr/>
          <p:nvPr>
            <p:custDataLst>
              <p:tags r:id="rId13"/>
            </p:custDataLst>
          </p:nvPr>
        </p:nvSpPr>
        <p:spPr>
          <a:xfrm>
            <a:off x="4849813" y="3951288"/>
            <a:ext cx="696913" cy="696913"/>
          </a:xfrm>
          <a:prstGeom prst="ellipse">
            <a:avLst/>
          </a:prstGeom>
          <a:solidFill>
            <a:srgbClr val="C5785C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grpSp>
        <p:nvGrpSpPr>
          <p:cNvPr id="40" name="Group 66"/>
          <p:cNvGrpSpPr/>
          <p:nvPr>
            <p:custDataLst>
              <p:tags r:id="rId14"/>
            </p:custDataLst>
          </p:nvPr>
        </p:nvGrpSpPr>
        <p:grpSpPr>
          <a:xfrm>
            <a:off x="5045571" y="4204895"/>
            <a:ext cx="273844" cy="273928"/>
            <a:chOff x="4752975" y="3660776"/>
            <a:chExt cx="365125" cy="365125"/>
          </a:xfrm>
          <a:solidFill>
            <a:schemeClr val="bg1"/>
          </a:solidFill>
        </p:grpSpPr>
        <p:sp>
          <p:nvSpPr>
            <p:cNvPr id="41" name="Freeform 51"/>
            <p:cNvSpPr/>
            <p:nvPr>
              <p:custDataLst>
                <p:tags r:id="rId27"/>
              </p:custDataLst>
            </p:nvPr>
          </p:nvSpPr>
          <p:spPr bwMode="auto">
            <a:xfrm>
              <a:off x="4843463" y="3775076"/>
              <a:ext cx="274637" cy="250825"/>
            </a:xfrm>
            <a:custGeom>
              <a:avLst/>
              <a:gdLst>
                <a:gd name="T0" fmla="*/ 40 w 48"/>
                <a:gd name="T1" fmla="*/ 0 h 44"/>
                <a:gd name="T2" fmla="*/ 36 w 48"/>
                <a:gd name="T3" fmla="*/ 0 h 44"/>
                <a:gd name="T4" fmla="*/ 36 w 48"/>
                <a:gd name="T5" fmla="*/ 4 h 44"/>
                <a:gd name="T6" fmla="*/ 24 w 48"/>
                <a:gd name="T7" fmla="*/ 16 h 44"/>
                <a:gd name="T8" fmla="*/ 6 w 48"/>
                <a:gd name="T9" fmla="*/ 16 h 44"/>
                <a:gd name="T10" fmla="*/ 0 w 48"/>
                <a:gd name="T11" fmla="*/ 22 h 44"/>
                <a:gd name="T12" fmla="*/ 0 w 48"/>
                <a:gd name="T13" fmla="*/ 24 h 44"/>
                <a:gd name="T14" fmla="*/ 8 w 48"/>
                <a:gd name="T15" fmla="*/ 32 h 44"/>
                <a:gd name="T16" fmla="*/ 28 w 48"/>
                <a:gd name="T17" fmla="*/ 32 h 44"/>
                <a:gd name="T18" fmla="*/ 40 w 48"/>
                <a:gd name="T19" fmla="*/ 44 h 44"/>
                <a:gd name="T20" fmla="*/ 40 w 48"/>
                <a:gd name="T21" fmla="*/ 32 h 44"/>
                <a:gd name="T22" fmla="*/ 48 w 48"/>
                <a:gd name="T23" fmla="*/ 24 h 44"/>
                <a:gd name="T24" fmla="*/ 48 w 48"/>
                <a:gd name="T25" fmla="*/ 8 h 44"/>
                <a:gd name="T26" fmla="*/ 40 w 48"/>
                <a:gd name="T2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44">
                  <a:moveTo>
                    <a:pt x="40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0"/>
                    <a:pt x="30" y="16"/>
                    <a:pt x="24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4" y="32"/>
                    <a:pt x="48" y="28"/>
                    <a:pt x="48" y="2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4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42" name="Freeform 52"/>
            <p:cNvSpPr/>
            <p:nvPr>
              <p:custDataLst>
                <p:tags r:id="rId28"/>
              </p:custDataLst>
            </p:nvPr>
          </p:nvSpPr>
          <p:spPr bwMode="auto">
            <a:xfrm>
              <a:off x="4752975" y="3660776"/>
              <a:ext cx="273050" cy="250825"/>
            </a:xfrm>
            <a:custGeom>
              <a:avLst/>
              <a:gdLst>
                <a:gd name="T0" fmla="*/ 20 w 48"/>
                <a:gd name="T1" fmla="*/ 32 h 44"/>
                <a:gd name="T2" fmla="*/ 40 w 48"/>
                <a:gd name="T3" fmla="*/ 32 h 44"/>
                <a:gd name="T4" fmla="*/ 48 w 48"/>
                <a:gd name="T5" fmla="*/ 24 h 44"/>
                <a:gd name="T6" fmla="*/ 48 w 48"/>
                <a:gd name="T7" fmla="*/ 8 h 44"/>
                <a:gd name="T8" fmla="*/ 40 w 48"/>
                <a:gd name="T9" fmla="*/ 0 h 44"/>
                <a:gd name="T10" fmla="*/ 8 w 48"/>
                <a:gd name="T11" fmla="*/ 0 h 44"/>
                <a:gd name="T12" fmla="*/ 0 w 48"/>
                <a:gd name="T13" fmla="*/ 8 h 44"/>
                <a:gd name="T14" fmla="*/ 0 w 48"/>
                <a:gd name="T15" fmla="*/ 24 h 44"/>
                <a:gd name="T16" fmla="*/ 8 w 48"/>
                <a:gd name="T17" fmla="*/ 32 h 44"/>
                <a:gd name="T18" fmla="*/ 8 w 48"/>
                <a:gd name="T19" fmla="*/ 44 h 44"/>
                <a:gd name="T20" fmla="*/ 20 w 48"/>
                <a:gd name="T21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44">
                  <a:moveTo>
                    <a:pt x="20" y="32"/>
                  </a:moveTo>
                  <a:cubicBezTo>
                    <a:pt x="40" y="32"/>
                    <a:pt x="40" y="32"/>
                    <a:pt x="40" y="32"/>
                  </a:cubicBezTo>
                  <a:cubicBezTo>
                    <a:pt x="44" y="32"/>
                    <a:pt x="48" y="28"/>
                    <a:pt x="48" y="2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4"/>
                    <a:pt x="44" y="0"/>
                    <a:pt x="4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8" y="44"/>
                    <a:pt x="8" y="44"/>
                    <a:pt x="8" y="44"/>
                  </a:cubicBezTo>
                  <a:lnTo>
                    <a:pt x="2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endParaRPr>
            </a:p>
          </p:txBody>
        </p:sp>
      </p:grpSp>
      <p:sp>
        <p:nvSpPr>
          <p:cNvPr id="43" name="文本框 42"/>
          <p:cNvSpPr txBox="1"/>
          <p:nvPr>
            <p:custDataLst>
              <p:tags r:id="rId15"/>
            </p:custDataLst>
          </p:nvPr>
        </p:nvSpPr>
        <p:spPr>
          <a:xfrm>
            <a:off x="1150938" y="1817688"/>
            <a:ext cx="690562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47" name="文本框 46"/>
          <p:cNvSpPr txBox="1"/>
          <p:nvPr>
            <p:custDataLst>
              <p:tags r:id="rId16"/>
            </p:custDataLst>
          </p:nvPr>
        </p:nvSpPr>
        <p:spPr>
          <a:xfrm>
            <a:off x="8753475" y="1873250"/>
            <a:ext cx="739775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50" name="文本框 49"/>
          <p:cNvSpPr txBox="1"/>
          <p:nvPr>
            <p:custDataLst>
              <p:tags r:id="rId17"/>
            </p:custDataLst>
          </p:nvPr>
        </p:nvSpPr>
        <p:spPr>
          <a:xfrm>
            <a:off x="1185863" y="3792538"/>
            <a:ext cx="738187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3" name="文本框 52"/>
          <p:cNvSpPr txBox="1"/>
          <p:nvPr>
            <p:custDataLst>
              <p:tags r:id="rId18"/>
            </p:custDataLst>
          </p:nvPr>
        </p:nvSpPr>
        <p:spPr>
          <a:xfrm>
            <a:off x="8789988" y="3730625"/>
            <a:ext cx="738187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5785C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8463" name="矩形 55"/>
          <p:cNvSpPr/>
          <p:nvPr>
            <p:custDataLst>
              <p:tags r:id="rId19"/>
            </p:custDataLst>
          </p:nvPr>
        </p:nvSpPr>
        <p:spPr>
          <a:xfrm>
            <a:off x="1231900" y="2574925"/>
            <a:ext cx="2516188" cy="944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Interest = Annual profit from improvement = $10.08 million This is the compensation/return for investing the $90,000.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464" name="文本框 1"/>
          <p:cNvSpPr txBox="1"/>
          <p:nvPr>
            <p:custDataLst>
              <p:tags r:id="rId20"/>
            </p:custDataLst>
          </p:nvPr>
        </p:nvSpPr>
        <p:spPr>
          <a:xfrm>
            <a:off x="1841500" y="1905000"/>
            <a:ext cx="2209800" cy="40690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F172B"/>
                </a:solidFill>
                <a:effectLst/>
                <a:uLnTx/>
                <a:uFillTx/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What is Interest?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465" name="矩形 57"/>
          <p:cNvSpPr/>
          <p:nvPr>
            <p:custDataLst>
              <p:tags r:id="rId21"/>
            </p:custDataLst>
          </p:nvPr>
        </p:nvSpPr>
        <p:spPr>
          <a:xfrm>
            <a:off x="1231900" y="4564062"/>
            <a:ext cx="2901950" cy="17342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= the annual return rate generated by the improvement We calculate it as: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Yield improvement: 4.2% Each 1% = $2.4 million/year Annual benefit = 4.2 × 2.4 = $10.08 million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So: </a:t>
            </a:r>
            <a:r>
              <a:rPr kumimoji="0" lang="en-US" altLang="zh-CN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= Annual return / Investment = $10,080,000 / $90,000 = 112% per year This is the rate of return on the investment — exactly like an interest rate.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466" name="文本框 1"/>
          <p:cNvSpPr txBox="1"/>
          <p:nvPr>
            <p:custDataLst>
              <p:tags r:id="rId22"/>
            </p:custDataLst>
          </p:nvPr>
        </p:nvSpPr>
        <p:spPr>
          <a:xfrm>
            <a:off x="1924050" y="3863975"/>
            <a:ext cx="2209800" cy="40690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F172B"/>
                </a:solidFill>
                <a:effectLst/>
                <a:uLnTx/>
                <a:uFillTx/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Interest Rate (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F172B"/>
                </a:solidFill>
                <a:effectLst/>
                <a:uLnTx/>
                <a:uFillTx/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F172B"/>
                </a:solidFill>
                <a:effectLst/>
                <a:uLnTx/>
                <a:uFillTx/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467" name="矩形 59"/>
          <p:cNvSpPr/>
          <p:nvPr>
            <p:custDataLst>
              <p:tags r:id="rId23"/>
            </p:custDataLst>
          </p:nvPr>
        </p:nvSpPr>
        <p:spPr>
          <a:xfrm>
            <a:off x="8261350" y="4518025"/>
            <a:ext cx="2516188" cy="184066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 = years over which returns are earned The case says: “Over the next year, the results were analyzed.” “Production plans called for 240 batches over the year.”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So n = 1 year (the first period of return).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In financial terms: n = time period during which interest/return accumulates</a:t>
            </a:r>
          </a:p>
        </p:txBody>
      </p:sp>
      <p:sp>
        <p:nvSpPr>
          <p:cNvPr id="18468" name="文本框 1"/>
          <p:cNvSpPr txBox="1"/>
          <p:nvPr>
            <p:custDataLst>
              <p:tags r:id="rId24"/>
            </p:custDataLst>
          </p:nvPr>
        </p:nvSpPr>
        <p:spPr>
          <a:xfrm>
            <a:off x="9525000" y="3879850"/>
            <a:ext cx="2143125" cy="40690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F172B"/>
                </a:solidFill>
                <a:effectLst/>
                <a:uLnTx/>
                <a:uFillTx/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Time Period (n)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469" name="矩形 61"/>
          <p:cNvSpPr/>
          <p:nvPr>
            <p:custDataLst>
              <p:tags r:id="rId25"/>
            </p:custDataLst>
          </p:nvPr>
        </p:nvSpPr>
        <p:spPr>
          <a:xfrm>
            <a:off x="8223250" y="2573337"/>
            <a:ext cx="2516188" cy="121919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 = the money invested in the process improvement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That is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$90,000 total modification cost This is the initial amount of money invested to get future returns.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470" name="文本框 1"/>
          <p:cNvSpPr txBox="1"/>
          <p:nvPr>
            <p:custDataLst>
              <p:tags r:id="rId26"/>
            </p:custDataLst>
          </p:nvPr>
        </p:nvSpPr>
        <p:spPr>
          <a:xfrm>
            <a:off x="9494837" y="2011363"/>
            <a:ext cx="1796799" cy="40690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F172B"/>
                </a:solidFill>
                <a:effectLst/>
                <a:uLnTx/>
                <a:uFillTx/>
                <a:latin typeface="Times New Roman" panose="02020603050405020304" pitchFamily="18" charset="0"/>
                <a:ea typeface="Noto Sans SC" pitchFamily="34" charset="-122"/>
                <a:cs typeface="Times New Roman" panose="02020603050405020304" pitchFamily="18" charset="0"/>
              </a:rPr>
              <a:t>Principal (P)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45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3" grpId="0"/>
      <p:bldP spid="47" grpId="0"/>
      <p:bldP spid="50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VjMjVlMzlhMTkyMmRiNDg1Zjc2YzZlZDA2Y2FkMD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7.87503937007872,&quot;left&quot;:139.5,&quot;top&quot;:230.75,&quot;width&quot;:661.8750393700788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0000275399401,&quot;left&quot;:106.45000000000002,&quot;top&quot;:-19.250027539939992,&quot;width&quot;:421.2505973807672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0000275399401,&quot;left&quot;:106.45000000000002,&quot;top&quot;:-19.250027539939992,&quot;width&quot;:421.25059738076726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0000275399401,&quot;left&quot;:106.45000000000002,&quot;top&quot;:-19.250027539939992,&quot;width&quot;:421.25059738076726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0000275399401,&quot;left&quot;:106.45000000000002,&quot;top&quot;:-19.250027539939992,&quot;width&quot;:421.2505973807672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0000275399401,&quot;left&quot;:106.45000000000002,&quot;top&quot;:-19.250027539939992,&quot;width&quot;:421.2505973807672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4.3411657951777,&quot;left&quot;:139.5,&quot;top&quot;:230.8,&quot;width&quot;:682.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7.87503937007872,&quot;left&quot;:139.5,&quot;top&quot;:230.75,&quot;width&quot;:661.8750393700788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49.7250393700788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8.00007872599815,&quot;left&quot;:67.14999398875338,&quot;top&quot;:122.75,&quot;width&quot;:418.22504538132546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8,&quot;left&quot;:106.5,&quot;top&quot;:122.75,&quot;width&quot;:378.8750393700787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0563587526743,&quot;left&quot;:67.14999398875338,&quot;top&quot;:104.69371997332382,&quot;width&quot;:418.22504538132546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0563587526743,&quot;left&quot;:67.14999398875338,&quot;top&quot;:104.69371997332382,&quot;width&quot;:418.22504538132546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6.0563587526743,&quot;left&quot;:67.14999398875338,&quot;top&quot;:104.69371997332382,&quot;width&quot;:418.22504538132546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58,&quot;top&quot;:101.3,&quot;width&quot;:771.250078740157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8,&quot;left&quot;:106.5,&quot;top&quot;:122.75,&quot;width&quot;:378.899998355679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7.87503937007872,&quot;left&quot;:139.5,&quot;top&quot;:230.75,&quot;width&quot;:661.8750393700788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4.86673019496016,&quot;left&quot;:106.5,&quot;top&quot;:122.74999999999996,&quot;width&quot;:378.899998355679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59*9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00_1*d*1"/>
  <p:tag name="KSO_WM_TEMPLATE_CATEGORY" val="custom"/>
  <p:tag name="KSO_WM_TEMPLATE_INDEX" val="20231200"/>
  <p:tag name="KSO_WM_UNIT_LAYERLEVEL" val="1"/>
  <p:tag name="KSO_WM_TAG_VERSION" val="3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771.250078740157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7.87503937007872,&quot;left&quot;:139.5,&quot;top&quot;:230.75,&quot;width&quot;:661.8750393700788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5,&quot;left&quot;:25.62496062992127,&quot;top&quot;:101.3,&quot;width&quot;:858.6250393700788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1695</Words>
  <Application>Microsoft Office PowerPoint</Application>
  <PresentationFormat>宽屏</PresentationFormat>
  <Paragraphs>219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楷体</vt:lpstr>
      <vt:lpstr>Wingdings</vt:lpstr>
      <vt:lpstr>Cambria Math</vt:lpstr>
      <vt:lpstr>Times New Roman</vt:lpstr>
      <vt:lpstr>Times New Roman Regular</vt:lpstr>
      <vt:lpstr>Noto Sans SC</vt:lpstr>
      <vt:lpstr>MiSans</vt:lpstr>
      <vt:lpstr>The Serif Hand Light</vt:lpstr>
      <vt:lpstr>Calibri</vt:lpstr>
      <vt:lpstr>黑体</vt:lpstr>
      <vt:lpstr>Times New Roman </vt:lpstr>
      <vt:lpstr>DejaVu Math TeX Gyre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lin zhu</cp:lastModifiedBy>
  <cp:revision>175</cp:revision>
  <dcterms:created xsi:type="dcterms:W3CDTF">2019-06-19T02:08:00Z</dcterms:created>
  <dcterms:modified xsi:type="dcterms:W3CDTF">2026-04-10T03:01:53Z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6ACF74A48A1C45E49B4E070C45EB7B25_12</vt:lpwstr>
  </property>
</Properties>
</file>